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256" r:id="rId2"/>
    <p:sldId id="275" r:id="rId3"/>
    <p:sldId id="271" r:id="rId4"/>
    <p:sldId id="274" r:id="rId5"/>
    <p:sldId id="278" r:id="rId6"/>
    <p:sldId id="279" r:id="rId7"/>
    <p:sldId id="280" r:id="rId8"/>
    <p:sldId id="281" r:id="rId9"/>
    <p:sldId id="282" r:id="rId10"/>
    <p:sldId id="276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61" r:id="rId20"/>
  </p:sldIdLst>
  <p:sldSz cx="12192000" cy="6858000"/>
  <p:notesSz cx="6858000" cy="9144000"/>
  <p:embeddedFontLst>
    <p:embeddedFont>
      <p:font typeface="D2Coding" panose="020B0609020101020101" pitchFamily="49" charset="-127"/>
      <p:regular r:id="rId22"/>
      <p:bold r:id="rId23"/>
    </p:embeddedFont>
    <p:embeddedFont>
      <p:font typeface="Pretendard GOV" panose="02000503000000020004" pitchFamily="2" charset="-127"/>
      <p:regular r:id="rId24"/>
      <p:bold r:id="rId25"/>
    </p:embeddedFont>
    <p:embeddedFont>
      <p:font typeface="Pretendard GOV Black" panose="02000A03000000020004" pitchFamily="2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489EEB75-A759-4C80-8BA9-D83DAD74EBC5}">
          <p14:sldIdLst>
            <p14:sldId id="256"/>
          </p14:sldIdLst>
        </p14:section>
        <p14:section name="본문" id="{998E24EB-A7DE-467A-A440-C7B86EF66936}">
          <p14:sldIdLst>
            <p14:sldId id="275"/>
            <p14:sldId id="271"/>
            <p14:sldId id="274"/>
            <p14:sldId id="278"/>
            <p14:sldId id="279"/>
            <p14:sldId id="280"/>
            <p14:sldId id="281"/>
            <p14:sldId id="282"/>
            <p14:sldId id="27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마침" id="{7C59EF8F-FA75-470E-99B8-99D0907698A4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8D4"/>
    <a:srgbClr val="B0E3E6"/>
    <a:srgbClr val="FFF2CC"/>
    <a:srgbClr val="DAE8FC"/>
    <a:srgbClr val="30383C"/>
    <a:srgbClr val="3B3B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5" y="2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3715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fld id="{062910CB-440F-405B-AA1A-8F3FF2B23AA5}" type="datetimeFigureOut">
              <a:rPr lang="ko-KR" altLang="en-US" smtClean="0"/>
              <a:pPr/>
              <a:t>2025-02-20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fld id="{55108DEB-FEC8-41F5-B5C2-B4D1259EF05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56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08DEB-FEC8-41F5-B5C2-B4D1259EF05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44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tulus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park@duck.com" TargetMode="External"/><Relationship Id="rId4" Type="http://schemas.openxmlformats.org/officeDocument/2006/relationships/hyperlink" Target="https://www.instagram.com/yeonjong.park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933930A-F3D8-E5DC-0D8F-EDC69CE64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5" b="32176"/>
          <a:stretch/>
        </p:blipFill>
        <p:spPr>
          <a:xfrm>
            <a:off x="4038601" y="1"/>
            <a:ext cx="8153400" cy="68579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E0F06C-1DA1-A022-0258-60A712D4BE2F}"/>
              </a:ext>
            </a:extLst>
          </p:cNvPr>
          <p:cNvSpPr/>
          <p:nvPr userDrawn="1"/>
        </p:nvSpPr>
        <p:spPr>
          <a:xfrm>
            <a:off x="4038599" y="1"/>
            <a:ext cx="2743199" cy="685799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3000">
                <a:schemeClr val="tx1">
                  <a:alpha val="30000"/>
                </a:schemeClr>
              </a:gs>
              <a:gs pos="90905">
                <a:srgbClr val="000000">
                  <a:alpha val="70000"/>
                </a:srgbClr>
              </a:gs>
              <a:gs pos="83000">
                <a:schemeClr val="tx1">
                  <a:alpha val="5000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171E2-848E-6FA3-40F6-26DC8B3D1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91" y="1921397"/>
            <a:ext cx="11467617" cy="756958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C2A3E-D65C-B0C8-6106-BEE1247F4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191" y="2861590"/>
            <a:ext cx="11467616" cy="5674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6E695-6E79-6D65-F5E9-C278A6A8B621}"/>
              </a:ext>
            </a:extLst>
          </p:cNvPr>
          <p:cNvSpPr txBox="1"/>
          <p:nvPr userDrawn="1"/>
        </p:nvSpPr>
        <p:spPr>
          <a:xfrm>
            <a:off x="362191" y="4845921"/>
            <a:ext cx="1156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rPr>
              <a:t>SSL</a:t>
            </a:r>
            <a:r>
              <a:rPr lang="ko-KR" altLang="en-US" sz="1100" dirty="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rPr>
              <a:t>SEMINAR</a:t>
            </a:r>
            <a:endParaRPr lang="ko-KR" altLang="en-US" sz="1100" dirty="0">
              <a:solidFill>
                <a:schemeClr val="bg1"/>
              </a:solidFill>
              <a:latin typeface="Pretendard GOV Black" panose="02000A03000000020004" pitchFamily="2" charset="-127"/>
              <a:ea typeface="Pretendard GOV Black" panose="02000A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08818-8BE7-F636-CF18-FC5B6B2309F2}"/>
              </a:ext>
            </a:extLst>
          </p:cNvPr>
          <p:cNvSpPr txBox="1"/>
          <p:nvPr userDrawn="1"/>
        </p:nvSpPr>
        <p:spPr>
          <a:xfrm>
            <a:off x="362192" y="3769574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20210463 </a:t>
            </a:r>
            <a:r>
              <a:rPr lang="ko-KR" altLang="en-US" sz="1600" dirty="0" err="1">
                <a:solidFill>
                  <a:schemeClr val="bg1"/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박연종</a:t>
            </a:r>
            <a:endParaRPr lang="ko-KR" altLang="en-US" sz="1600" dirty="0">
              <a:solidFill>
                <a:schemeClr val="bg1"/>
              </a:solidFill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EDD9A-85D0-D4D9-569F-6867EDF48787}"/>
              </a:ext>
            </a:extLst>
          </p:cNvPr>
          <p:cNvSpPr txBox="1"/>
          <p:nvPr userDrawn="1"/>
        </p:nvSpPr>
        <p:spPr>
          <a:xfrm>
            <a:off x="362191" y="4138906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park@duck.com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1AB99-2A04-4BF0-81AA-279D2275E264}"/>
              </a:ext>
            </a:extLst>
          </p:cNvPr>
          <p:cNvSpPr txBox="1"/>
          <p:nvPr userDrawn="1"/>
        </p:nvSpPr>
        <p:spPr>
          <a:xfrm>
            <a:off x="362191" y="6533922"/>
            <a:ext cx="11272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Photo by Pawel Czerwinski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34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E5FA6-776C-D9D7-F99B-A3DC8EBC0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dirty="0"/>
              <a:t>00.</a:t>
            </a:r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A9FED-E497-7E94-39E0-BDAB730AF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36757"/>
            <a:ext cx="10515600" cy="135289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D5A59-199E-2530-798B-211AC416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F81B-DA94-470D-9F74-85B04275702D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0A337-977F-596C-4B5C-4A56C2D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12DE-D4F2-5C48-1400-7D4E5E8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2C35-950A-4CF0-9365-8DF39B6EB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3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57821D2-03B4-48B4-B634-54E1C94C4319}"/>
              </a:ext>
            </a:extLst>
          </p:cNvPr>
          <p:cNvSpPr/>
          <p:nvPr userDrawn="1"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BA550E-94C8-DB5C-98BE-8F166440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F81B-DA94-470D-9F74-85B04275702D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8F1D9A-62B4-3E86-F906-F2D0BEA1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2DF009-D7AC-4D03-3913-79D5BD7A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2C35-950A-4CF0-9365-8DF39B6EBE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0FD5203-F68C-50C4-1D60-A843CEDC3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89" y="123746"/>
            <a:ext cx="11467617" cy="541219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CF0629-2AED-AAD4-CBA0-BF79D2BFC8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180" b="19067"/>
          <a:stretch/>
        </p:blipFill>
        <p:spPr>
          <a:xfrm>
            <a:off x="10912850" y="74651"/>
            <a:ext cx="987461" cy="6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침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07EE94E-0BE9-BC3D-4953-AB985D01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5" b="32176"/>
          <a:stretch/>
        </p:blipFill>
        <p:spPr>
          <a:xfrm>
            <a:off x="4038601" y="1"/>
            <a:ext cx="8153400" cy="6857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3A12E1-1646-CE49-356E-A5E35BD0201A}"/>
              </a:ext>
            </a:extLst>
          </p:cNvPr>
          <p:cNvSpPr/>
          <p:nvPr userDrawn="1"/>
        </p:nvSpPr>
        <p:spPr>
          <a:xfrm>
            <a:off x="4038599" y="1"/>
            <a:ext cx="2743199" cy="685799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3000">
                <a:schemeClr val="tx1">
                  <a:alpha val="30000"/>
                </a:schemeClr>
              </a:gs>
              <a:gs pos="90905">
                <a:srgbClr val="000000">
                  <a:alpha val="70000"/>
                </a:srgbClr>
              </a:gs>
              <a:gs pos="83000">
                <a:schemeClr val="tx1">
                  <a:alpha val="5000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864709-7AE1-E2E2-1D9D-2A14F77588E6}"/>
              </a:ext>
            </a:extLst>
          </p:cNvPr>
          <p:cNvSpPr txBox="1"/>
          <p:nvPr userDrawn="1"/>
        </p:nvSpPr>
        <p:spPr>
          <a:xfrm>
            <a:off x="362191" y="6533922"/>
            <a:ext cx="11272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Photo by Pawel Czerwinski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DD7D74-BD4A-C6BD-CFAB-8DD99B71AD61}"/>
              </a:ext>
            </a:extLst>
          </p:cNvPr>
          <p:cNvSpPr txBox="1"/>
          <p:nvPr userDrawn="1"/>
        </p:nvSpPr>
        <p:spPr>
          <a:xfrm>
            <a:off x="362191" y="2020889"/>
            <a:ext cx="2621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rPr>
              <a:t>감사합니다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3089C1-5A60-4A4B-5F5E-5101CF0A7E95}"/>
              </a:ext>
            </a:extLst>
          </p:cNvPr>
          <p:cNvSpPr txBox="1"/>
          <p:nvPr userDrawn="1"/>
        </p:nvSpPr>
        <p:spPr>
          <a:xfrm>
            <a:off x="331075" y="4070929"/>
            <a:ext cx="3610304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rPr>
              <a:t>Email      /    park@duck.com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rPr>
              <a:t>Insta       /    @yeonjong.park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rPr>
              <a:t>GitHub   /    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rPr>
              <a:t>patulus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Pretendard GOV" panose="02000503000000020004" pitchFamily="2" charset="-127"/>
              <a:ea typeface="Pretendard GOV" panose="02000503000000020004" pitchFamily="2" charset="-127"/>
              <a:cs typeface="Pretendard GOV" panose="02000503000000020004" pitchFamily="2" charset="-127"/>
            </a:endParaRPr>
          </a:p>
        </p:txBody>
      </p:sp>
      <p:sp>
        <p:nvSpPr>
          <p:cNvPr id="24" name="직사각형 23">
            <a:hlinkClick r:id="rId3"/>
            <a:extLst>
              <a:ext uri="{FF2B5EF4-FFF2-40B4-BE49-F238E27FC236}">
                <a16:creationId xmlns:a16="http://schemas.microsoft.com/office/drawing/2014/main" id="{ADFC217F-AF57-943C-575E-33A80B269450}"/>
              </a:ext>
            </a:extLst>
          </p:cNvPr>
          <p:cNvSpPr/>
          <p:nvPr userDrawn="1"/>
        </p:nvSpPr>
        <p:spPr>
          <a:xfrm>
            <a:off x="1114719" y="4659079"/>
            <a:ext cx="509130" cy="208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5" name="직사각형 24">
            <a:hlinkClick r:id="rId4"/>
            <a:extLst>
              <a:ext uri="{FF2B5EF4-FFF2-40B4-BE49-F238E27FC236}">
                <a16:creationId xmlns:a16="http://schemas.microsoft.com/office/drawing/2014/main" id="{F726C314-B4BC-D86A-3E49-403B3DC33349}"/>
              </a:ext>
            </a:extLst>
          </p:cNvPr>
          <p:cNvSpPr/>
          <p:nvPr userDrawn="1"/>
        </p:nvSpPr>
        <p:spPr>
          <a:xfrm>
            <a:off x="1126914" y="4402320"/>
            <a:ext cx="1056609" cy="229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6" name="직사각형 25">
            <a:hlinkClick r:id="rId5"/>
            <a:extLst>
              <a:ext uri="{FF2B5EF4-FFF2-40B4-BE49-F238E27FC236}">
                <a16:creationId xmlns:a16="http://schemas.microsoft.com/office/drawing/2014/main" id="{AA87151A-64BB-15FA-DE7F-1A190EF9F0A0}"/>
              </a:ext>
            </a:extLst>
          </p:cNvPr>
          <p:cNvSpPr/>
          <p:nvPr userDrawn="1"/>
        </p:nvSpPr>
        <p:spPr>
          <a:xfrm>
            <a:off x="1126914" y="4161704"/>
            <a:ext cx="1056609" cy="212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75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8B53A-1707-F466-8D24-BCC71619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A8CDDE-58DC-F95F-EE01-E4EBEE146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41C13-8421-A078-9C53-47387BCFF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fld id="{3865F81B-DA94-470D-9F74-85B04275702D}" type="datetimeFigureOut">
              <a:rPr lang="ko-KR" altLang="en-US" smtClean="0"/>
              <a:pPr/>
              <a:t>2025-02-20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4AD77-6639-160F-8D95-E6045BFF6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9BC9C-C54B-9221-2C98-A5D10D58F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fld id="{3EEC2C35-950A-4CF0-9365-8DF39B6EBE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41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GOV Black" panose="02000A03000000020004" pitchFamily="2" charset="-127"/>
          <a:ea typeface="Pretendard GOV Black" panose="02000A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yeonjong.park" TargetMode="External"/><Relationship Id="rId2" Type="http://schemas.openxmlformats.org/officeDocument/2006/relationships/hyperlink" Target="https://github.com/patulu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ark@duck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5E501-D443-6DFA-84C5-7B5D15C8A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로그인 유지</a:t>
            </a:r>
            <a:r>
              <a:rPr lang="en-US" altLang="ko-KR" dirty="0"/>
              <a:t>: </a:t>
            </a:r>
            <a:r>
              <a:rPr lang="ko-KR" altLang="en-US" dirty="0"/>
              <a:t>토큰 기반 인증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74546F-3783-097F-DE9D-E74C9D86D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25003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70045-AF33-D1D5-0D37-CEAE44202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JWT</a:t>
            </a:r>
            <a:r>
              <a:rPr lang="ko-KR" altLang="en-US" dirty="0"/>
              <a:t>의 취약점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90FCF-F281-527E-41ED-EC2F2938AD2D}"/>
              </a:ext>
            </a:extLst>
          </p:cNvPr>
          <p:cNvSpPr txBox="1"/>
          <p:nvPr/>
        </p:nvSpPr>
        <p:spPr>
          <a:xfrm>
            <a:off x="297276" y="1026132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None </a:t>
            </a:r>
            <a:r>
              <a:rPr lang="ko-KR" altLang="en-US" dirty="0">
                <a:latin typeface="+mj-ea"/>
                <a:ea typeface="+mj-ea"/>
              </a:rPr>
              <a:t>알고리즘을 사용할 수 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CA309-337C-E2E6-73B2-836632B05FA9}"/>
              </a:ext>
            </a:extLst>
          </p:cNvPr>
          <p:cNvSpPr txBox="1"/>
          <p:nvPr/>
        </p:nvSpPr>
        <p:spPr>
          <a:xfrm>
            <a:off x="291689" y="1464431"/>
            <a:ext cx="9647193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Signature </a:t>
            </a:r>
            <a:r>
              <a:rPr lang="ko-KR" altLang="en-US" dirty="0"/>
              <a:t>검증 부분이 존재한다면 </a:t>
            </a:r>
            <a:r>
              <a:rPr lang="en-US" altLang="ko-KR" dirty="0"/>
              <a:t>None </a:t>
            </a:r>
            <a:r>
              <a:rPr lang="ko-KR" altLang="en-US" dirty="0"/>
              <a:t>알고리즘 사용 및 </a:t>
            </a:r>
            <a:r>
              <a:rPr lang="en-US" altLang="ko-KR" dirty="0"/>
              <a:t>Payload </a:t>
            </a:r>
            <a:r>
              <a:rPr lang="ko-KR" altLang="en-US" dirty="0"/>
              <a:t>변조 시에도 인증이 거부될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그러나 해당 부분이 우회되면 변조 시에도 사용자 인증이 가능해질 수 있음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4DBB7-B406-5B27-D474-AA13206876C0}"/>
              </a:ext>
            </a:extLst>
          </p:cNvPr>
          <p:cNvSpPr txBox="1"/>
          <p:nvPr/>
        </p:nvSpPr>
        <p:spPr>
          <a:xfrm>
            <a:off x="291689" y="2664432"/>
            <a:ext cx="462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로그아웃 요청 시 발급된 토큰을 </a:t>
            </a:r>
            <a:r>
              <a:rPr lang="ko-KR" altLang="en-US" dirty="0" err="1">
                <a:latin typeface="+mj-ea"/>
                <a:ea typeface="+mj-ea"/>
              </a:rPr>
              <a:t>만료시킬</a:t>
            </a:r>
            <a:r>
              <a:rPr lang="ko-KR" altLang="en-US" dirty="0">
                <a:latin typeface="+mj-ea"/>
                <a:ea typeface="+mj-ea"/>
              </a:rPr>
              <a:t> 수 없다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C790E-CF27-A5A6-B2A3-288A006DA974}"/>
              </a:ext>
            </a:extLst>
          </p:cNvPr>
          <p:cNvSpPr txBox="1"/>
          <p:nvPr/>
        </p:nvSpPr>
        <p:spPr>
          <a:xfrm>
            <a:off x="291689" y="3033764"/>
            <a:ext cx="11439350" cy="45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토큰 발급 후 로그아웃 시 토큰을 클라이언트에서 지울 수 있으나 클라이언트가 이 토큰을 재사용하면 만료 전까지 로그인 가능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70655-9027-AE4B-3C68-E8A1C6B205A8}"/>
              </a:ext>
            </a:extLst>
          </p:cNvPr>
          <p:cNvSpPr txBox="1"/>
          <p:nvPr/>
        </p:nvSpPr>
        <p:spPr>
          <a:xfrm>
            <a:off x="291689" y="3919391"/>
            <a:ext cx="818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HS256, 512 </a:t>
            </a:r>
            <a:r>
              <a:rPr lang="ko-KR" altLang="en-US" dirty="0">
                <a:latin typeface="+mj-ea"/>
                <a:ea typeface="+mj-ea"/>
              </a:rPr>
              <a:t>알고리즘 및 쉬운 비밀 키 사용 시 </a:t>
            </a:r>
            <a:r>
              <a:rPr lang="ko-KR" altLang="en-US" dirty="0" err="1">
                <a:latin typeface="+mj-ea"/>
                <a:ea typeface="+mj-ea"/>
              </a:rPr>
              <a:t>브루트</a:t>
            </a:r>
            <a:r>
              <a:rPr lang="ko-KR" altLang="en-US" dirty="0">
                <a:latin typeface="+mj-ea"/>
                <a:ea typeface="+mj-ea"/>
              </a:rPr>
              <a:t> 포스로 비밀 키를 알아낼 수 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0E884-C6A3-A664-7493-994A4ECB4E18}"/>
              </a:ext>
            </a:extLst>
          </p:cNvPr>
          <p:cNvSpPr txBox="1"/>
          <p:nvPr/>
        </p:nvSpPr>
        <p:spPr>
          <a:xfrm>
            <a:off x="291689" y="4283811"/>
            <a:ext cx="10780515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hashcat</a:t>
            </a:r>
            <a:r>
              <a:rPr lang="en-US" altLang="ko-KR" dirty="0"/>
              <a:t>, </a:t>
            </a:r>
            <a:r>
              <a:rPr lang="en-US" altLang="ko-KR" dirty="0" err="1"/>
              <a:t>jwtcat</a:t>
            </a:r>
            <a:r>
              <a:rPr lang="en-US" altLang="ko-KR" dirty="0"/>
              <a:t>, </a:t>
            </a:r>
            <a:r>
              <a:rPr lang="en-US" altLang="ko-KR" dirty="0" err="1"/>
              <a:t>jwt</a:t>
            </a:r>
            <a:r>
              <a:rPr lang="en-US" altLang="ko-KR" dirty="0"/>
              <a:t>-cracker </a:t>
            </a:r>
            <a:r>
              <a:rPr lang="ko-KR" altLang="en-US" dirty="0"/>
              <a:t>등의 도구를 이용해 비밀 키를 알아낼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알고리즘은 대칭 키 알고리즘이므로 </a:t>
            </a:r>
            <a:r>
              <a:rPr lang="en-US" altLang="ko-KR" dirty="0"/>
              <a:t>Header, Payload</a:t>
            </a:r>
            <a:r>
              <a:rPr lang="ko-KR" altLang="en-US" dirty="0"/>
              <a:t>를 결합한 후 비밀 키로 서명할 수 있어 </a:t>
            </a:r>
            <a:r>
              <a:rPr lang="en-US" altLang="ko-KR" dirty="0"/>
              <a:t>Signature </a:t>
            </a:r>
            <a:r>
              <a:rPr lang="ko-KR" altLang="en-US" dirty="0"/>
              <a:t>변조 가능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4E72D-6F23-9EB5-32CC-87ADE6CD5FB3}"/>
              </a:ext>
            </a:extLst>
          </p:cNvPr>
          <p:cNvSpPr txBox="1"/>
          <p:nvPr/>
        </p:nvSpPr>
        <p:spPr>
          <a:xfrm>
            <a:off x="291689" y="5217897"/>
            <a:ext cx="999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서로 다른 애플리케이션에서 동일한 키를 사용하면 사용자 </a:t>
            </a:r>
            <a:r>
              <a:rPr lang="en-US" altLang="ko-KR" dirty="0">
                <a:latin typeface="+mj-ea"/>
                <a:ea typeface="+mj-ea"/>
              </a:rPr>
              <a:t>ID</a:t>
            </a:r>
            <a:r>
              <a:rPr lang="ko-KR" altLang="en-US" dirty="0">
                <a:latin typeface="+mj-ea"/>
                <a:ea typeface="+mj-ea"/>
              </a:rPr>
              <a:t>가 다를 때 다른 사용자 계정으로 접속할 수 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3F129-4275-34D5-EEE8-AAB09B5828D0}"/>
              </a:ext>
            </a:extLst>
          </p:cNvPr>
          <p:cNvSpPr txBox="1"/>
          <p:nvPr/>
        </p:nvSpPr>
        <p:spPr>
          <a:xfrm>
            <a:off x="291688" y="5509107"/>
            <a:ext cx="9751387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 </a:t>
            </a:r>
            <a:r>
              <a:rPr lang="ko-KR" altLang="en-US" dirty="0"/>
              <a:t>서비스와 </a:t>
            </a:r>
            <a:r>
              <a:rPr lang="en-US" altLang="ko-KR" dirty="0"/>
              <a:t>B </a:t>
            </a:r>
            <a:r>
              <a:rPr lang="ko-KR" altLang="en-US" dirty="0"/>
              <a:t>서비스의 사용자 계정 데이터베이스는 다르나</a:t>
            </a:r>
            <a:r>
              <a:rPr lang="en-US" altLang="ko-KR" dirty="0"/>
              <a:t>, JWT</a:t>
            </a:r>
            <a:r>
              <a:rPr lang="ko-KR" altLang="en-US" dirty="0"/>
              <a:t> 생성 시 서명에 사용한 키가 동일한 경우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Signatrue</a:t>
            </a:r>
            <a:r>
              <a:rPr lang="en-US" altLang="ko-KR" dirty="0"/>
              <a:t> </a:t>
            </a:r>
            <a:r>
              <a:rPr lang="ko-KR" altLang="en-US" dirty="0"/>
              <a:t>검증 과정을 통과해 </a:t>
            </a:r>
            <a:r>
              <a:rPr lang="en-US" altLang="ko-KR" dirty="0"/>
              <a:t>Payload</a:t>
            </a:r>
            <a:r>
              <a:rPr lang="ko-KR" altLang="en-US" dirty="0"/>
              <a:t>에 존재하는 사용자 계정으로 로그인할 수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487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D5BF5-32A6-75FD-9550-C4BB5230F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5951E-005A-8CD0-64E6-49FBAE034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JWT</a:t>
            </a:r>
            <a:r>
              <a:rPr lang="ko-KR" altLang="en-US" dirty="0"/>
              <a:t>의 취약점 해결 방안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1BE37-4477-3606-19A9-2EC44AD79111}"/>
              </a:ext>
            </a:extLst>
          </p:cNvPr>
          <p:cNvSpPr txBox="1"/>
          <p:nvPr/>
        </p:nvSpPr>
        <p:spPr>
          <a:xfrm>
            <a:off x="297276" y="1026132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None </a:t>
            </a:r>
            <a:r>
              <a:rPr lang="ko-KR" altLang="en-US" dirty="0">
                <a:latin typeface="+mj-ea"/>
                <a:ea typeface="+mj-ea"/>
              </a:rPr>
              <a:t>알고리즘을 사용할 수 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E86F8-4B32-52C7-FDD0-1058C95F1EC9}"/>
              </a:ext>
            </a:extLst>
          </p:cNvPr>
          <p:cNvSpPr txBox="1"/>
          <p:nvPr/>
        </p:nvSpPr>
        <p:spPr>
          <a:xfrm>
            <a:off x="291689" y="1464431"/>
            <a:ext cx="8930650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검증 시 </a:t>
            </a:r>
            <a:r>
              <a:rPr lang="en-US" altLang="ko-KR" dirty="0"/>
              <a:t>JWT</a:t>
            </a:r>
            <a:r>
              <a:rPr lang="ko-KR" altLang="en-US" dirty="0"/>
              <a:t>를 생성 시 사용한 알고리즘이 헤더에 포함되어 있는지 확인 및 다른 알고리즘은 거부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라이브러리 기본 값을 확인하여 설정을 변경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DCFE4-9ACC-8AB0-D39C-D7095BFB1238}"/>
              </a:ext>
            </a:extLst>
          </p:cNvPr>
          <p:cNvSpPr txBox="1"/>
          <p:nvPr/>
        </p:nvSpPr>
        <p:spPr>
          <a:xfrm>
            <a:off x="291689" y="2664432"/>
            <a:ext cx="462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로그아웃 요청 시 발급된 토큰을 </a:t>
            </a:r>
            <a:r>
              <a:rPr lang="ko-KR" altLang="en-US" dirty="0" err="1">
                <a:latin typeface="+mj-ea"/>
                <a:ea typeface="+mj-ea"/>
              </a:rPr>
              <a:t>만료시킬</a:t>
            </a:r>
            <a:r>
              <a:rPr lang="ko-KR" altLang="en-US" dirty="0">
                <a:latin typeface="+mj-ea"/>
                <a:ea typeface="+mj-ea"/>
              </a:rPr>
              <a:t> 수 없다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D32C1-9BEE-DF46-928C-103A8C2C69FA}"/>
              </a:ext>
            </a:extLst>
          </p:cNvPr>
          <p:cNvSpPr txBox="1"/>
          <p:nvPr/>
        </p:nvSpPr>
        <p:spPr>
          <a:xfrm>
            <a:off x="291689" y="3033764"/>
            <a:ext cx="11710257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토큰 만료 기간을 짧게 가지거나</a:t>
            </a:r>
            <a:r>
              <a:rPr lang="en-US" altLang="ko-KR" dirty="0"/>
              <a:t>, </a:t>
            </a:r>
            <a:r>
              <a:rPr lang="ko-KR" altLang="en-US" dirty="0"/>
              <a:t>지속적 서비스 사용자는 만료 기간을 연장</a:t>
            </a: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</a:rPr>
              <a:t>(Sliding Sessions)</a:t>
            </a:r>
            <a:r>
              <a:rPr lang="ko-KR" altLang="en-US" sz="1400" dirty="0"/>
              <a:t> </a:t>
            </a:r>
            <a:r>
              <a:rPr lang="en-US" altLang="ko-KR" dirty="0"/>
              <a:t>, Access Token</a:t>
            </a:r>
            <a:r>
              <a:rPr lang="ko-KR" altLang="en-US" dirty="0"/>
              <a:t>과 </a:t>
            </a:r>
            <a:r>
              <a:rPr lang="en-US" altLang="ko-KR" dirty="0"/>
              <a:t>Refresh Token</a:t>
            </a:r>
            <a:br>
              <a:rPr lang="en-US" altLang="ko-KR" dirty="0"/>
            </a:br>
            <a:r>
              <a:rPr lang="ko-KR" altLang="en-US" dirty="0"/>
              <a:t>사용</a:t>
            </a:r>
            <a:r>
              <a:rPr lang="en-US" altLang="ko-KR" dirty="0"/>
              <a:t>, Access Token</a:t>
            </a:r>
            <a:r>
              <a:rPr lang="ko-KR" altLang="en-US" dirty="0"/>
              <a:t>과 지속적 서비스 사용자의 </a:t>
            </a:r>
            <a:r>
              <a:rPr lang="en-US" altLang="ko-KR" dirty="0"/>
              <a:t>Refresh Token</a:t>
            </a:r>
            <a:r>
              <a:rPr lang="ko-KR" altLang="en-US" dirty="0"/>
              <a:t>의 만료 기간을 연장하는 방법 등을 사용</a:t>
            </a:r>
            <a:endParaRPr lang="en-US" altLang="ko-K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73F09-F71C-423E-7E15-65C8C2DD74D3}"/>
              </a:ext>
            </a:extLst>
          </p:cNvPr>
          <p:cNvSpPr txBox="1"/>
          <p:nvPr/>
        </p:nvSpPr>
        <p:spPr>
          <a:xfrm>
            <a:off x="291689" y="3919391"/>
            <a:ext cx="818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HS256, 512 </a:t>
            </a:r>
            <a:r>
              <a:rPr lang="ko-KR" altLang="en-US" dirty="0">
                <a:latin typeface="+mj-ea"/>
                <a:ea typeface="+mj-ea"/>
              </a:rPr>
              <a:t>알고리즘 및 쉬운 비밀 키 사용 시 </a:t>
            </a:r>
            <a:r>
              <a:rPr lang="ko-KR" altLang="en-US" dirty="0" err="1">
                <a:latin typeface="+mj-ea"/>
                <a:ea typeface="+mj-ea"/>
              </a:rPr>
              <a:t>브루트</a:t>
            </a:r>
            <a:r>
              <a:rPr lang="ko-KR" altLang="en-US" dirty="0">
                <a:latin typeface="+mj-ea"/>
                <a:ea typeface="+mj-ea"/>
              </a:rPr>
              <a:t> 포스로 비밀 키를 알아낼 수 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51207-C4F1-6087-C3B5-51CAE9CDACCC}"/>
              </a:ext>
            </a:extLst>
          </p:cNvPr>
          <p:cNvSpPr txBox="1"/>
          <p:nvPr/>
        </p:nvSpPr>
        <p:spPr>
          <a:xfrm>
            <a:off x="291689" y="4283811"/>
            <a:ext cx="9587881" cy="45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브루트</a:t>
            </a:r>
            <a:r>
              <a:rPr lang="ko-KR" altLang="en-US" dirty="0"/>
              <a:t> 포스가 어렵도록 </a:t>
            </a:r>
            <a:r>
              <a:rPr lang="en-US" altLang="ko-KR" dirty="0"/>
              <a:t>512</a:t>
            </a:r>
            <a:r>
              <a:rPr lang="ko-KR" altLang="en-US" dirty="0"/>
              <a:t>바이트 이상의 유추가 어려운 비밀 키로 서명 또는 비대칭 알고리즘으로 변경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907C9-14D6-7425-2ABA-3C735C3222ED}"/>
              </a:ext>
            </a:extLst>
          </p:cNvPr>
          <p:cNvSpPr txBox="1"/>
          <p:nvPr/>
        </p:nvSpPr>
        <p:spPr>
          <a:xfrm>
            <a:off x="291689" y="5217897"/>
            <a:ext cx="999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서로 다른 애플리케이션에서 동일한 키를 사용하면 사용자 </a:t>
            </a:r>
            <a:r>
              <a:rPr lang="en-US" altLang="ko-KR" dirty="0">
                <a:latin typeface="+mj-ea"/>
                <a:ea typeface="+mj-ea"/>
              </a:rPr>
              <a:t>ID</a:t>
            </a:r>
            <a:r>
              <a:rPr lang="ko-KR" altLang="en-US" dirty="0">
                <a:latin typeface="+mj-ea"/>
                <a:ea typeface="+mj-ea"/>
              </a:rPr>
              <a:t>가 다를 때 다른 사용자 계정으로 접속할 수 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49517E-1840-7027-186D-B99A855DD9C5}"/>
              </a:ext>
            </a:extLst>
          </p:cNvPr>
          <p:cNvSpPr txBox="1"/>
          <p:nvPr/>
        </p:nvSpPr>
        <p:spPr>
          <a:xfrm>
            <a:off x="291688" y="5509107"/>
            <a:ext cx="11490646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 애플리케이션마다 다른 키를 사용하거나</a:t>
            </a:r>
            <a:r>
              <a:rPr lang="en-US" altLang="ko-KR" dirty="0"/>
              <a:t>, </a:t>
            </a:r>
            <a:r>
              <a:rPr lang="ko-KR" altLang="en-US" dirty="0"/>
              <a:t>하나의 </a:t>
            </a:r>
            <a:r>
              <a:rPr lang="en-US" altLang="ko-KR" dirty="0"/>
              <a:t>JWT </a:t>
            </a:r>
            <a:r>
              <a:rPr lang="ko-KR" altLang="en-US" dirty="0"/>
              <a:t>생성 서버를 통해 토큰 발급 및 </a:t>
            </a:r>
            <a:r>
              <a:rPr lang="en-US" altLang="ko-KR" dirty="0"/>
              <a:t>Payload</a:t>
            </a:r>
            <a:r>
              <a:rPr lang="ko-KR" altLang="en-US" dirty="0"/>
              <a:t>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토큰이 사용되는 서비스를 명시하도록 </a:t>
            </a:r>
            <a:r>
              <a:rPr lang="en-US" altLang="ko-KR" dirty="0" err="1"/>
              <a:t>aud</a:t>
            </a:r>
            <a:r>
              <a:rPr lang="en-US" altLang="ko-KR" dirty="0"/>
              <a:t> Claim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추가해 애플리케이션에서 검증하여 특정 애플리케이션에서만 토큰이 유효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942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1EAB8-625B-D353-44FC-35E920FC1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JWT </a:t>
            </a:r>
            <a:r>
              <a:rPr lang="ko-KR" altLang="en-US" dirty="0"/>
              <a:t>사용 시 로그아웃 방법을 알아보기 전에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A3E81-8FD1-E6F2-43D6-935DE4E140B1}"/>
              </a:ext>
            </a:extLst>
          </p:cNvPr>
          <p:cNvSpPr txBox="1"/>
          <p:nvPr/>
        </p:nvSpPr>
        <p:spPr>
          <a:xfrm>
            <a:off x="291689" y="1026871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순수한 </a:t>
            </a:r>
            <a:r>
              <a:rPr lang="en-US" altLang="ko-KR" dirty="0">
                <a:latin typeface="+mj-ea"/>
                <a:ea typeface="+mj-ea"/>
              </a:rPr>
              <a:t>JWT</a:t>
            </a:r>
            <a:r>
              <a:rPr lang="ko-KR" altLang="en-US" dirty="0">
                <a:latin typeface="+mj-ea"/>
                <a:ea typeface="+mj-ea"/>
              </a:rPr>
              <a:t>로는 로그아웃을 구현할 수 없다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Picture 2" descr="パソコンを使う作業員のイラスト（白衣の女性）">
            <a:extLst>
              <a:ext uri="{FF2B5EF4-FFF2-40B4-BE49-F238E27FC236}">
                <a16:creationId xmlns:a16="http://schemas.microsoft.com/office/drawing/2014/main" id="{14B54802-4FE5-1A81-0EA9-9B3BD5E7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91" y="1383061"/>
            <a:ext cx="2618849" cy="24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サーバーのイラスト（1台）">
            <a:extLst>
              <a:ext uri="{FF2B5EF4-FFF2-40B4-BE49-F238E27FC236}">
                <a16:creationId xmlns:a16="http://schemas.microsoft.com/office/drawing/2014/main" id="{71D99890-ACDF-58C6-801B-FD123F01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05" y="1478594"/>
            <a:ext cx="2283848" cy="270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3AF320-6AAE-0865-7849-7A79F9B0CD25}"/>
              </a:ext>
            </a:extLst>
          </p:cNvPr>
          <p:cNvCxnSpPr/>
          <p:nvPr/>
        </p:nvCxnSpPr>
        <p:spPr>
          <a:xfrm>
            <a:off x="3968048" y="1614648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878CD9-789C-508B-B506-2D1DF52115DE}"/>
              </a:ext>
            </a:extLst>
          </p:cNvPr>
          <p:cNvSpPr txBox="1"/>
          <p:nvPr/>
        </p:nvSpPr>
        <p:spPr>
          <a:xfrm>
            <a:off x="5191281" y="110926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사용자의 로그인 요청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A991-9519-2357-472D-EE70DD43FDCB}"/>
              </a:ext>
            </a:extLst>
          </p:cNvPr>
          <p:cNvSpPr txBox="1"/>
          <p:nvPr/>
        </p:nvSpPr>
        <p:spPr>
          <a:xfrm>
            <a:off x="5645611" y="1748371"/>
            <a:ext cx="2981907" cy="102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/>
              <a:t>데이터베이스에서 사용자 정보 불러오기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ko-KR" altLang="en-US" sz="1400" dirty="0"/>
              <a:t>사용자의 아이디와 비밀번호를 검증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ko-KR" altLang="en-US" sz="1400" dirty="0"/>
              <a:t>토큰 생성</a:t>
            </a:r>
            <a:endParaRPr lang="en-US" altLang="ko-KR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2D3BE0-9FAE-9ADD-723F-F54801EE14D1}"/>
              </a:ext>
            </a:extLst>
          </p:cNvPr>
          <p:cNvCxnSpPr>
            <a:cxnSpLocks/>
          </p:cNvCxnSpPr>
          <p:nvPr/>
        </p:nvCxnSpPr>
        <p:spPr>
          <a:xfrm flipH="1">
            <a:off x="3940427" y="3051117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ACE6F6-DFE9-5EA8-1068-27E62C11E3E9}"/>
              </a:ext>
            </a:extLst>
          </p:cNvPr>
          <p:cNvSpPr txBox="1"/>
          <p:nvPr/>
        </p:nvSpPr>
        <p:spPr>
          <a:xfrm>
            <a:off x="5027124" y="3268923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토큰을 헤더에 담아 응답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E0F59-3CA2-137C-5DBD-627E62AAA755}"/>
              </a:ext>
            </a:extLst>
          </p:cNvPr>
          <p:cNvSpPr txBox="1"/>
          <p:nvPr/>
        </p:nvSpPr>
        <p:spPr>
          <a:xfrm>
            <a:off x="3912807" y="3719116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브라우저 저장소에 토큰 저장</a:t>
            </a:r>
            <a:r>
              <a:rPr lang="en-US" altLang="ko-KR" sz="1400" dirty="0"/>
              <a:t>*</a:t>
            </a:r>
            <a:endParaRPr lang="ko-KR" altLang="en-US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8C234D-5592-F81A-CDE8-B2D607DBEE37}"/>
              </a:ext>
            </a:extLst>
          </p:cNvPr>
          <p:cNvCxnSpPr/>
          <p:nvPr/>
        </p:nvCxnSpPr>
        <p:spPr>
          <a:xfrm>
            <a:off x="3940427" y="4855546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718425-7D49-45EE-4019-70A22A2B2A09}"/>
              </a:ext>
            </a:extLst>
          </p:cNvPr>
          <p:cNvSpPr txBox="1"/>
          <p:nvPr/>
        </p:nvSpPr>
        <p:spPr>
          <a:xfrm>
            <a:off x="5027124" y="424469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토큰을 헤더에 담아 요청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9222F8-A25C-32DF-07E6-6076CB5E0356}"/>
              </a:ext>
            </a:extLst>
          </p:cNvPr>
          <p:cNvSpPr txBox="1"/>
          <p:nvPr/>
        </p:nvSpPr>
        <p:spPr>
          <a:xfrm>
            <a:off x="4655648" y="4991601"/>
            <a:ext cx="3836308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/>
              <a:t>토큰 검증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DB</a:t>
            </a:r>
            <a:r>
              <a:rPr lang="ko-KR" altLang="en-US" sz="1400" dirty="0"/>
              <a:t> 또는 영속성 컨텍스트에서 사용자 정보 불러오기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09BA3C2-0697-103E-E271-F715740B58DB}"/>
              </a:ext>
            </a:extLst>
          </p:cNvPr>
          <p:cNvCxnSpPr>
            <a:cxnSpLocks/>
          </p:cNvCxnSpPr>
          <p:nvPr/>
        </p:nvCxnSpPr>
        <p:spPr>
          <a:xfrm flipH="1">
            <a:off x="3936140" y="5878478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594364-540D-014C-4ADB-A32BEA699298}"/>
              </a:ext>
            </a:extLst>
          </p:cNvPr>
          <p:cNvSpPr txBox="1"/>
          <p:nvPr/>
        </p:nvSpPr>
        <p:spPr>
          <a:xfrm>
            <a:off x="4596723" y="6031246"/>
            <a:ext cx="32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사용자 정보가 필요한 페이지 응답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3A61E-E937-A329-4A14-9F1A2185EE5E}"/>
              </a:ext>
            </a:extLst>
          </p:cNvPr>
          <p:cNvSpPr txBox="1"/>
          <p:nvPr/>
        </p:nvSpPr>
        <p:spPr>
          <a:xfrm>
            <a:off x="4250317" y="6385420"/>
            <a:ext cx="3986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토큰 만료 시에는 토큰을 재발급하여 토큰을 헤더에 담아 응답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3F20A1-7E4A-1006-9CE5-ED2148BF540B}"/>
              </a:ext>
            </a:extLst>
          </p:cNvPr>
          <p:cNvSpPr/>
          <p:nvPr/>
        </p:nvSpPr>
        <p:spPr>
          <a:xfrm>
            <a:off x="4752857" y="4667937"/>
            <a:ext cx="29819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Authentication: Bearer &lt;JWT&gt;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ABC5D7-9790-CDDC-67D1-599F57A737EA}"/>
              </a:ext>
            </a:extLst>
          </p:cNvPr>
          <p:cNvSpPr/>
          <p:nvPr/>
        </p:nvSpPr>
        <p:spPr>
          <a:xfrm>
            <a:off x="4752857" y="2878708"/>
            <a:ext cx="29819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Authentication: Bearer &lt;JWT&gt;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A34A4-1A18-6125-D60C-5E15F2676D73}"/>
              </a:ext>
            </a:extLst>
          </p:cNvPr>
          <p:cNvSpPr txBox="1"/>
          <p:nvPr/>
        </p:nvSpPr>
        <p:spPr>
          <a:xfrm>
            <a:off x="6096000" y="3704129"/>
            <a:ext cx="35445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* </a:t>
            </a:r>
            <a:r>
              <a:rPr lang="ko-KR" altLang="en-US" sz="1050" dirty="0" err="1"/>
              <a:t>프론트엔드</a:t>
            </a:r>
            <a:r>
              <a:rPr lang="ko-KR" altLang="en-US" sz="1050" dirty="0"/>
              <a:t> 개발자가 </a:t>
            </a:r>
            <a:r>
              <a:rPr lang="en-US" altLang="ko-KR" sz="1050" dirty="0"/>
              <a:t>Authorization </a:t>
            </a:r>
            <a:r>
              <a:rPr lang="ko-KR" altLang="en-US" sz="1050" dirty="0"/>
              <a:t>헤더 부분의 내용을 읽어</a:t>
            </a:r>
            <a:endParaRPr lang="en-US" altLang="ko-KR" sz="1050" dirty="0"/>
          </a:p>
          <a:p>
            <a:r>
              <a:rPr lang="ko-KR" altLang="en-US" sz="1050" dirty="0"/>
              <a:t>  요청을 보낼 때 </a:t>
            </a:r>
            <a:r>
              <a:rPr lang="en-US" altLang="ko-KR" sz="1050" dirty="0"/>
              <a:t>Authorization</a:t>
            </a:r>
            <a:r>
              <a:rPr lang="ko-KR" altLang="en-US" sz="1050" dirty="0"/>
              <a:t>을 포함해 전송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71360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  <p:bldP spid="17" grpId="0"/>
      <p:bldP spid="19" grpId="0"/>
      <p:bldP spid="20" grpId="0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CB116-7115-7A98-AC55-C9B734BA5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176A2-7208-538A-02FC-15E9151D4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JWT </a:t>
            </a:r>
            <a:r>
              <a:rPr lang="ko-KR" altLang="en-US" dirty="0"/>
              <a:t>사용 시 로그아웃 방법을 알아보기 전에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15CE3-11F3-0B28-F8B4-AF6A299BAE00}"/>
              </a:ext>
            </a:extLst>
          </p:cNvPr>
          <p:cNvSpPr txBox="1"/>
          <p:nvPr/>
        </p:nvSpPr>
        <p:spPr>
          <a:xfrm>
            <a:off x="291689" y="1026871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순수한 </a:t>
            </a:r>
            <a:r>
              <a:rPr lang="en-US" altLang="ko-KR" dirty="0">
                <a:latin typeface="+mj-ea"/>
                <a:ea typeface="+mj-ea"/>
              </a:rPr>
              <a:t>JWT</a:t>
            </a:r>
            <a:r>
              <a:rPr lang="ko-KR" altLang="en-US" dirty="0">
                <a:latin typeface="+mj-ea"/>
                <a:ea typeface="+mj-ea"/>
              </a:rPr>
              <a:t>로는 로그아웃을 구현할 수 없다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Picture 2" descr="パソコンを使う作業員のイラスト（白衣の女性）">
            <a:extLst>
              <a:ext uri="{FF2B5EF4-FFF2-40B4-BE49-F238E27FC236}">
                <a16:creationId xmlns:a16="http://schemas.microsoft.com/office/drawing/2014/main" id="{6456C6E0-0600-E391-6732-3ACDDF4F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0" y="1843978"/>
            <a:ext cx="2618849" cy="24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サーバーのイラスト（1台）">
            <a:extLst>
              <a:ext uri="{FF2B5EF4-FFF2-40B4-BE49-F238E27FC236}">
                <a16:creationId xmlns:a16="http://schemas.microsoft.com/office/drawing/2014/main" id="{22C96BAD-2DAF-53A4-98EF-87B600459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974" y="1939511"/>
            <a:ext cx="2283848" cy="270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F087BB7-AFEC-1B70-A350-9B3B4D2E9D38}"/>
              </a:ext>
            </a:extLst>
          </p:cNvPr>
          <p:cNvCxnSpPr/>
          <p:nvPr/>
        </p:nvCxnSpPr>
        <p:spPr>
          <a:xfrm>
            <a:off x="3985836" y="2292714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50DFB0-2845-735C-E71D-2E6E74533313}"/>
              </a:ext>
            </a:extLst>
          </p:cNvPr>
          <p:cNvSpPr txBox="1"/>
          <p:nvPr/>
        </p:nvSpPr>
        <p:spPr>
          <a:xfrm>
            <a:off x="5107716" y="1698286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사용자의 로그아웃 요청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57D898B-563F-B9EC-0A7C-AECA3412652D}"/>
              </a:ext>
            </a:extLst>
          </p:cNvPr>
          <p:cNvCxnSpPr>
            <a:cxnSpLocks/>
          </p:cNvCxnSpPr>
          <p:nvPr/>
        </p:nvCxnSpPr>
        <p:spPr>
          <a:xfrm flipH="1">
            <a:off x="3982915" y="2927122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96060E-1B12-9D66-FD0E-AC7CEB063959}"/>
              </a:ext>
            </a:extLst>
          </p:cNvPr>
          <p:cNvSpPr txBox="1"/>
          <p:nvPr/>
        </p:nvSpPr>
        <p:spPr>
          <a:xfrm>
            <a:off x="4697215" y="3096640"/>
            <a:ext cx="303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토큰 삭제 스크립트 페이지 응답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0D2EB1-7767-8C89-058A-48DBEF007BA2}"/>
              </a:ext>
            </a:extLst>
          </p:cNvPr>
          <p:cNvSpPr/>
          <p:nvPr/>
        </p:nvSpPr>
        <p:spPr>
          <a:xfrm>
            <a:off x="4722061" y="2092901"/>
            <a:ext cx="29819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Authentication: Bearer &lt;JWT&gt;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CA51DFB-0849-5ACF-24CE-89AF5A49FCE4}"/>
              </a:ext>
            </a:extLst>
          </p:cNvPr>
          <p:cNvCxnSpPr/>
          <p:nvPr/>
        </p:nvCxnSpPr>
        <p:spPr>
          <a:xfrm>
            <a:off x="3982915" y="4088060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617F934-CBFE-7F1B-35A6-06C5D072B284}"/>
              </a:ext>
            </a:extLst>
          </p:cNvPr>
          <p:cNvSpPr txBox="1"/>
          <p:nvPr/>
        </p:nvSpPr>
        <p:spPr>
          <a:xfrm>
            <a:off x="5590889" y="359235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페이지 요청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71DEC9-42B5-6833-8D4E-84885E1987C9}"/>
              </a:ext>
            </a:extLst>
          </p:cNvPr>
          <p:cNvCxnSpPr>
            <a:cxnSpLocks/>
          </p:cNvCxnSpPr>
          <p:nvPr/>
        </p:nvCxnSpPr>
        <p:spPr>
          <a:xfrm flipH="1">
            <a:off x="3937249" y="4484575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C09BC4-80B4-5318-2F21-7153AFB27D6A}"/>
              </a:ext>
            </a:extLst>
          </p:cNvPr>
          <p:cNvSpPr txBox="1"/>
          <p:nvPr/>
        </p:nvSpPr>
        <p:spPr>
          <a:xfrm>
            <a:off x="4829461" y="4654093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비로그인 사용자 페이지 응답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4FAFBD-10CE-E5E4-1C60-47469535EC7D}"/>
              </a:ext>
            </a:extLst>
          </p:cNvPr>
          <p:cNvCxnSpPr/>
          <p:nvPr/>
        </p:nvCxnSpPr>
        <p:spPr>
          <a:xfrm>
            <a:off x="3937249" y="5691843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29EE92-E56B-6B9A-A13E-4B8001B67251}"/>
              </a:ext>
            </a:extLst>
          </p:cNvPr>
          <p:cNvSpPr/>
          <p:nvPr/>
        </p:nvSpPr>
        <p:spPr>
          <a:xfrm>
            <a:off x="4673474" y="5492030"/>
            <a:ext cx="29819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Authentication: Bearer &lt;JWT&gt;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7CD708B-3010-C47A-9D12-0D416AA86EAF}"/>
              </a:ext>
            </a:extLst>
          </p:cNvPr>
          <p:cNvCxnSpPr>
            <a:cxnSpLocks/>
          </p:cNvCxnSpPr>
          <p:nvPr/>
        </p:nvCxnSpPr>
        <p:spPr>
          <a:xfrm flipH="1">
            <a:off x="3937249" y="6192702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FA54AA-155B-0DF5-4528-CA1C5100F4EC}"/>
              </a:ext>
            </a:extLst>
          </p:cNvPr>
          <p:cNvSpPr txBox="1"/>
          <p:nvPr/>
        </p:nvSpPr>
        <p:spPr>
          <a:xfrm>
            <a:off x="4928847" y="6362220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로그인 사용자 페이지 응답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CEE36-9EFF-65E9-5A9D-78170BF09692}"/>
              </a:ext>
            </a:extLst>
          </p:cNvPr>
          <p:cNvSpPr txBox="1"/>
          <p:nvPr/>
        </p:nvSpPr>
        <p:spPr>
          <a:xfrm>
            <a:off x="5590887" y="508593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페이지 요청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237AEB-96E1-AC77-AC16-B48CE16316C3}"/>
              </a:ext>
            </a:extLst>
          </p:cNvPr>
          <p:cNvSpPr/>
          <p:nvPr/>
        </p:nvSpPr>
        <p:spPr>
          <a:xfrm rot="20885827">
            <a:off x="646107" y="3592330"/>
            <a:ext cx="10899783" cy="732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JWT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를 강제 </a:t>
            </a:r>
            <a:r>
              <a:rPr lang="ko-KR" altLang="en-US" sz="2400" dirty="0" err="1">
                <a:solidFill>
                  <a:srgbClr val="FF0000"/>
                </a:solidFill>
                <a:latin typeface="+mj-ea"/>
                <a:ea typeface="+mj-ea"/>
              </a:rPr>
              <a:t>만료시키지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 않으면 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JWT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탈취 시에 만료 전까지 로그인이 가능하다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98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3" grpId="0" animBg="1"/>
      <p:bldP spid="5" grpId="0"/>
      <p:bldP spid="24" grpId="0"/>
      <p:bldP spid="28" grpId="0" animBg="1"/>
      <p:bldP spid="30" grpId="0"/>
      <p:bldP spid="31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592B2-DE26-D1F3-2A18-D699167E4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Access Token</a:t>
            </a:r>
            <a:r>
              <a:rPr lang="ko-KR" altLang="en-US" dirty="0"/>
              <a:t>과 </a:t>
            </a:r>
            <a:r>
              <a:rPr lang="en-US" altLang="ko-KR" dirty="0"/>
              <a:t>Refresh Token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977C2-2E1C-85D5-7625-6904AB098FF8}"/>
              </a:ext>
            </a:extLst>
          </p:cNvPr>
          <p:cNvSpPr txBox="1"/>
          <p:nvPr/>
        </p:nvSpPr>
        <p:spPr>
          <a:xfrm>
            <a:off x="291689" y="1308410"/>
            <a:ext cx="866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JWT </a:t>
            </a:r>
            <a:r>
              <a:rPr lang="ko-KR" altLang="en-US" dirty="0"/>
              <a:t>만료 시간을 설정하여 탈취 당해도 오랜 시간 해당 사용자처럼 행동하는 것을 방지해야 함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B632F-3048-31A4-0DA9-E185C13D3F0B}"/>
              </a:ext>
            </a:extLst>
          </p:cNvPr>
          <p:cNvSpPr txBox="1"/>
          <p:nvPr/>
        </p:nvSpPr>
        <p:spPr>
          <a:xfrm>
            <a:off x="291689" y="1951855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만료 시간을 길게 설정하면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E6101-5CDF-D553-AA29-728ACFF3EE71}"/>
              </a:ext>
            </a:extLst>
          </p:cNvPr>
          <p:cNvSpPr txBox="1"/>
          <p:nvPr/>
        </p:nvSpPr>
        <p:spPr>
          <a:xfrm>
            <a:off x="291689" y="2635392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만료 시간을 짧게 설정하면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4E0DA-8DDA-9C00-0DE3-3375B648E326}"/>
              </a:ext>
            </a:extLst>
          </p:cNvPr>
          <p:cNvSpPr txBox="1"/>
          <p:nvPr/>
        </p:nvSpPr>
        <p:spPr>
          <a:xfrm>
            <a:off x="3082080" y="1951855"/>
            <a:ext cx="534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토큰 탈취 시 실제 사용자와 탈취 사용자를 구분할 </a:t>
            </a:r>
            <a:r>
              <a:rPr lang="ko-KR" altLang="en-US"/>
              <a:t>수 없음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BCEF3-F7E3-99D1-C773-0FCE78D45323}"/>
              </a:ext>
            </a:extLst>
          </p:cNvPr>
          <p:cNvSpPr txBox="1"/>
          <p:nvPr/>
        </p:nvSpPr>
        <p:spPr>
          <a:xfrm>
            <a:off x="3082080" y="2542403"/>
            <a:ext cx="4818948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만료 시간은 곧 로그인 유지 가능 시간이므로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로그인을 자주 해야 하므로 사용자 경험이 좋지 않음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075DA-DFD0-936C-9539-EEEFB0A9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776" y="2422264"/>
            <a:ext cx="56197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92C5A-3E91-3D45-D362-A75032A948FE}"/>
              </a:ext>
            </a:extLst>
          </p:cNvPr>
          <p:cNvSpPr txBox="1"/>
          <p:nvPr/>
        </p:nvSpPr>
        <p:spPr>
          <a:xfrm>
            <a:off x="291689" y="3787167"/>
            <a:ext cx="597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만료 시간이 다른 </a:t>
            </a:r>
            <a:r>
              <a:rPr lang="en-US" altLang="ko-KR" dirty="0">
                <a:latin typeface="+mj-ea"/>
                <a:ea typeface="+mj-ea"/>
              </a:rPr>
              <a:t>Access Token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Refresh Token</a:t>
            </a:r>
            <a:r>
              <a:rPr lang="ko-KR" altLang="en-US" dirty="0">
                <a:latin typeface="+mj-ea"/>
                <a:ea typeface="+mj-ea"/>
              </a:rPr>
              <a:t>을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8D0D5-1FA4-66C6-5D5B-13235D1A9EBA}"/>
              </a:ext>
            </a:extLst>
          </p:cNvPr>
          <p:cNvSpPr txBox="1"/>
          <p:nvPr/>
        </p:nvSpPr>
        <p:spPr>
          <a:xfrm>
            <a:off x="291689" y="4470704"/>
            <a:ext cx="4851008" cy="12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평소 요청에는 </a:t>
            </a:r>
            <a:r>
              <a:rPr lang="en-US" altLang="ko-KR" dirty="0">
                <a:latin typeface="+mj-ea"/>
                <a:ea typeface="+mj-ea"/>
              </a:rPr>
              <a:t>Access Token</a:t>
            </a:r>
            <a:r>
              <a:rPr lang="ko-KR" altLang="en-US" dirty="0">
                <a:latin typeface="+mj-ea"/>
                <a:ea typeface="+mj-ea"/>
              </a:rPr>
              <a:t>을 사용하고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Access Token </a:t>
            </a:r>
            <a:r>
              <a:rPr lang="ko-KR" altLang="en-US" dirty="0">
                <a:latin typeface="+mj-ea"/>
                <a:ea typeface="+mj-ea"/>
              </a:rPr>
              <a:t>만료 시에는 </a:t>
            </a:r>
            <a:r>
              <a:rPr lang="en-US" altLang="ko-KR" dirty="0">
                <a:latin typeface="+mj-ea"/>
                <a:ea typeface="+mj-ea"/>
              </a:rPr>
              <a:t>Refresh Token</a:t>
            </a:r>
            <a:r>
              <a:rPr lang="ko-KR" altLang="en-US" dirty="0">
                <a:latin typeface="+mj-ea"/>
                <a:ea typeface="+mj-ea"/>
              </a:rPr>
              <a:t>을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서버에 전송하여 </a:t>
            </a:r>
            <a:r>
              <a:rPr lang="en-US" altLang="ko-KR" dirty="0">
                <a:latin typeface="+mj-ea"/>
                <a:ea typeface="+mj-ea"/>
              </a:rPr>
              <a:t>Access Token</a:t>
            </a:r>
            <a:r>
              <a:rPr lang="ko-KR" altLang="en-US" dirty="0">
                <a:latin typeface="+mj-ea"/>
                <a:ea typeface="+mj-ea"/>
              </a:rPr>
              <a:t>을 재발급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E304B1F4-2186-0BCC-9AF9-80342B0A4C35}"/>
              </a:ext>
            </a:extLst>
          </p:cNvPr>
          <p:cNvCxnSpPr>
            <a:cxnSpLocks/>
          </p:cNvCxnSpPr>
          <p:nvPr/>
        </p:nvCxnSpPr>
        <p:spPr>
          <a:xfrm>
            <a:off x="427701" y="5780617"/>
            <a:ext cx="356837" cy="297365"/>
          </a:xfrm>
          <a:prstGeom prst="curvedConnector3">
            <a:avLst>
              <a:gd name="adj1" fmla="val 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0CB3471-E888-3CE5-3C2F-847F4EDA7E9F}"/>
              </a:ext>
            </a:extLst>
          </p:cNvPr>
          <p:cNvSpPr txBox="1"/>
          <p:nvPr/>
        </p:nvSpPr>
        <p:spPr>
          <a:xfrm>
            <a:off x="826021" y="5896592"/>
            <a:ext cx="547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Refresh Token</a:t>
            </a:r>
            <a:r>
              <a:rPr lang="ko-KR" altLang="en-US" dirty="0"/>
              <a:t>은 평소에 전달되지 않아 통신 빈도가 적음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4E9EB-BBCA-79D0-2B2B-235349082ABF}"/>
              </a:ext>
            </a:extLst>
          </p:cNvPr>
          <p:cNvSpPr txBox="1"/>
          <p:nvPr/>
        </p:nvSpPr>
        <p:spPr>
          <a:xfrm>
            <a:off x="49095" y="6377579"/>
            <a:ext cx="6277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Access Token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프론트엔드</a:t>
            </a:r>
            <a:r>
              <a:rPr lang="ko-KR" altLang="en-US" sz="1100" dirty="0"/>
              <a:t> 개발자가 요청 시 전송</a:t>
            </a:r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Refresh Token</a:t>
            </a:r>
            <a:r>
              <a:rPr lang="ko-KR" altLang="en-US" sz="1100" dirty="0"/>
              <a:t>은 쿠키에 저장했다가 </a:t>
            </a:r>
            <a:r>
              <a:rPr lang="en-US" altLang="ko-KR" sz="1100" dirty="0"/>
              <a:t>Access Token </a:t>
            </a:r>
            <a:r>
              <a:rPr lang="ko-KR" altLang="en-US" sz="1100" dirty="0"/>
              <a:t>만료 시 </a:t>
            </a:r>
            <a:r>
              <a:rPr lang="ko-KR" altLang="en-US" sz="1100" dirty="0" err="1"/>
              <a:t>백엔드에서</a:t>
            </a:r>
            <a:r>
              <a:rPr lang="ko-KR" altLang="en-US" sz="1100" dirty="0"/>
              <a:t> </a:t>
            </a:r>
            <a:r>
              <a:rPr lang="en-US" altLang="ko-KR" sz="1100" dirty="0"/>
              <a:t>Access Token </a:t>
            </a:r>
            <a:r>
              <a:rPr lang="ko-KR" altLang="en-US" sz="1100" dirty="0"/>
              <a:t>생성 후 응답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6910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4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10EF0-00C3-2C7D-AD35-72D301A11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Access Token</a:t>
            </a:r>
            <a:r>
              <a:rPr lang="ko-KR" altLang="en-US" dirty="0"/>
              <a:t>과 </a:t>
            </a:r>
            <a:r>
              <a:rPr lang="en-US" altLang="ko-KR" dirty="0"/>
              <a:t>Refresh Token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6B844-46AF-DE96-FE6F-09A693F3D46D}"/>
              </a:ext>
            </a:extLst>
          </p:cNvPr>
          <p:cNvSpPr txBox="1"/>
          <p:nvPr/>
        </p:nvSpPr>
        <p:spPr>
          <a:xfrm>
            <a:off x="291689" y="1107687"/>
            <a:ext cx="485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Access Token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Refresh Token </a:t>
            </a:r>
            <a:r>
              <a:rPr lang="ko-KR" altLang="en-US" dirty="0">
                <a:latin typeface="+mj-ea"/>
                <a:ea typeface="+mj-ea"/>
              </a:rPr>
              <a:t>발급 흐름도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6766A6-AC3B-EFAB-8DF4-C80EED44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73" y="951999"/>
            <a:ext cx="4556524" cy="57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745424-AF14-94F4-6C06-A8FF02388A59}"/>
              </a:ext>
            </a:extLst>
          </p:cNvPr>
          <p:cNvSpPr txBox="1"/>
          <p:nvPr/>
        </p:nvSpPr>
        <p:spPr>
          <a:xfrm>
            <a:off x="7657171" y="5701992"/>
            <a:ext cx="2005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사용자는 다시 로그인해야 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053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49F39-3104-BF95-6E6D-069559B2E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Access Token</a:t>
            </a:r>
            <a:r>
              <a:rPr lang="ko-KR" altLang="en-US" dirty="0"/>
              <a:t>과 </a:t>
            </a:r>
            <a:r>
              <a:rPr lang="en-US" altLang="ko-KR" dirty="0"/>
              <a:t>Refresh Token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8C8E2-C966-9213-BF10-AF6681F13C75}"/>
              </a:ext>
            </a:extLst>
          </p:cNvPr>
          <p:cNvSpPr txBox="1"/>
          <p:nvPr/>
        </p:nvSpPr>
        <p:spPr>
          <a:xfrm>
            <a:off x="291689" y="1107687"/>
            <a:ext cx="934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Refresh Token</a:t>
            </a:r>
            <a:r>
              <a:rPr lang="ko-KR" altLang="en-US" dirty="0">
                <a:latin typeface="+mj-ea"/>
                <a:ea typeface="+mj-ea"/>
              </a:rPr>
              <a:t>이 탈취되면 정보를 배부르게 흡입할 때까지 </a:t>
            </a:r>
            <a:r>
              <a:rPr lang="en-US" altLang="ko-KR" dirty="0">
                <a:latin typeface="+mj-ea"/>
                <a:ea typeface="+mj-ea"/>
              </a:rPr>
              <a:t>Access Token</a:t>
            </a:r>
            <a:r>
              <a:rPr lang="ko-KR" altLang="en-US" dirty="0">
                <a:latin typeface="+mj-ea"/>
                <a:ea typeface="+mj-ea"/>
              </a:rPr>
              <a:t>을 발급 받을 수 있다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0E65253B-66B5-C74F-2F3B-703479BA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59" y="1758930"/>
            <a:ext cx="9238682" cy="334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0DD22-9EC8-DB69-17C2-3649F6E265CF}"/>
              </a:ext>
            </a:extLst>
          </p:cNvPr>
          <p:cNvSpPr txBox="1"/>
          <p:nvPr/>
        </p:nvSpPr>
        <p:spPr>
          <a:xfrm>
            <a:off x="460917" y="4641108"/>
            <a:ext cx="9405139" cy="17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Refresh Token</a:t>
            </a:r>
            <a:r>
              <a:rPr lang="ko-KR" altLang="en-US" dirty="0"/>
              <a:t>으로 </a:t>
            </a:r>
            <a:r>
              <a:rPr lang="en-US" altLang="ko-KR" dirty="0"/>
              <a:t>Access Token</a:t>
            </a:r>
            <a:r>
              <a:rPr lang="ko-KR" altLang="en-US" dirty="0"/>
              <a:t>을 발급한 후에는 새로운 </a:t>
            </a:r>
            <a:r>
              <a:rPr lang="en-US" altLang="ko-KR" dirty="0"/>
              <a:t>Refresh Token</a:t>
            </a:r>
            <a:r>
              <a:rPr lang="ko-KR" altLang="en-US" dirty="0"/>
              <a:t>을 사용자에게 응답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이전에 사용된 </a:t>
            </a:r>
            <a:r>
              <a:rPr lang="en-US" altLang="ko-KR" dirty="0"/>
              <a:t>Refresh Token</a:t>
            </a:r>
            <a:r>
              <a:rPr lang="ko-KR" altLang="en-US" dirty="0"/>
              <a:t>인지 확인하기 어려움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FF0000"/>
                </a:solidFill>
              </a:rPr>
              <a:t>데이터베이스에 유효한 </a:t>
            </a:r>
            <a:r>
              <a:rPr lang="en-US" altLang="ko-KR" b="1" dirty="0">
                <a:solidFill>
                  <a:srgbClr val="FF0000"/>
                </a:solidFill>
              </a:rPr>
              <a:t>Refresh Token</a:t>
            </a:r>
            <a:r>
              <a:rPr lang="ko-KR" altLang="en-US" b="1" dirty="0">
                <a:solidFill>
                  <a:srgbClr val="FF0000"/>
                </a:solidFill>
              </a:rPr>
              <a:t>을 저장할 필요가 있음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화이트리스트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FF0000"/>
                </a:solidFill>
              </a:rPr>
              <a:t>데이터베이스에 사용된 </a:t>
            </a:r>
            <a:r>
              <a:rPr lang="en-US" altLang="ko-KR" b="1" dirty="0">
                <a:solidFill>
                  <a:srgbClr val="FF0000"/>
                </a:solidFill>
              </a:rPr>
              <a:t>Refresh Token</a:t>
            </a:r>
            <a:r>
              <a:rPr lang="ko-KR" altLang="en-US" b="1" dirty="0">
                <a:solidFill>
                  <a:srgbClr val="FF0000"/>
                </a:solidFill>
              </a:rPr>
              <a:t>을 남은 기간만큼 저장할 필요가 있음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블랙리스트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1B572-15A6-3684-0BBD-ADB659DA2089}"/>
              </a:ext>
            </a:extLst>
          </p:cNvPr>
          <p:cNvSpPr txBox="1"/>
          <p:nvPr/>
        </p:nvSpPr>
        <p:spPr>
          <a:xfrm>
            <a:off x="737350" y="6347537"/>
            <a:ext cx="4336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보통 </a:t>
            </a:r>
            <a:r>
              <a:rPr lang="en-US" altLang="ko-KR" sz="1400" dirty="0"/>
              <a:t>In-memory </a:t>
            </a:r>
            <a:r>
              <a:rPr lang="ko-KR" altLang="en-US" sz="1400" dirty="0"/>
              <a:t>데이터베이스 </a:t>
            </a:r>
            <a:r>
              <a:rPr lang="en-US" altLang="ko-KR" sz="1400" dirty="0"/>
              <a:t>Redis, </a:t>
            </a:r>
            <a:r>
              <a:rPr lang="en-US" altLang="ko-KR" sz="1400" dirty="0" err="1"/>
              <a:t>Valkey</a:t>
            </a:r>
            <a:r>
              <a:rPr lang="en-US" altLang="ko-KR" sz="1400" dirty="0"/>
              <a:t> </a:t>
            </a:r>
            <a:r>
              <a:rPr lang="ko-KR" altLang="en-US" sz="1400" dirty="0"/>
              <a:t>등을 사용</a:t>
            </a:r>
          </a:p>
        </p:txBody>
      </p:sp>
    </p:spTree>
    <p:extLst>
      <p:ext uri="{BB962C8B-B14F-4D97-AF65-F5344CB8AC3E}">
        <p14:creationId xmlns:p14="http://schemas.microsoft.com/office/powerpoint/2010/main" val="787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1F89C-C44F-F35E-6273-FD6C5A4119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JWT </a:t>
            </a:r>
            <a:r>
              <a:rPr lang="ko-KR" altLang="en-US" dirty="0"/>
              <a:t>사용 시 로그아웃 방법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55E87A-9C69-D39D-7677-5FD890C5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38" y="951999"/>
            <a:ext cx="4556524" cy="57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854A8-E4CE-B43E-F505-B9F59CB7389C}"/>
              </a:ext>
            </a:extLst>
          </p:cNvPr>
          <p:cNvSpPr txBox="1"/>
          <p:nvPr/>
        </p:nvSpPr>
        <p:spPr>
          <a:xfrm>
            <a:off x="5694556" y="5673606"/>
            <a:ext cx="2005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사용자는 다시 로그인해야 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98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0265B-151B-329A-0657-3AA63EB82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JWT</a:t>
            </a:r>
            <a:r>
              <a:rPr lang="ko-KR" altLang="en-US" dirty="0"/>
              <a:t>를 사용하는 이유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3B8C8A54-2195-4821-4F97-A8298C22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31" y="1280650"/>
            <a:ext cx="9781537" cy="526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67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hlinkClick r:id="rId2"/>
            <a:extLst>
              <a:ext uri="{FF2B5EF4-FFF2-40B4-BE49-F238E27FC236}">
                <a16:creationId xmlns:a16="http://schemas.microsoft.com/office/drawing/2014/main" id="{A9BECBE4-0507-3F05-9EE2-166E9C459EB3}"/>
              </a:ext>
            </a:extLst>
          </p:cNvPr>
          <p:cNvSpPr/>
          <p:nvPr/>
        </p:nvSpPr>
        <p:spPr>
          <a:xfrm>
            <a:off x="1114719" y="4659079"/>
            <a:ext cx="509130" cy="208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3" name="직사각형 2">
            <a:hlinkClick r:id="rId3"/>
            <a:extLst>
              <a:ext uri="{FF2B5EF4-FFF2-40B4-BE49-F238E27FC236}">
                <a16:creationId xmlns:a16="http://schemas.microsoft.com/office/drawing/2014/main" id="{81223BF9-3134-3CBB-CE64-AC7996236C82}"/>
              </a:ext>
            </a:extLst>
          </p:cNvPr>
          <p:cNvSpPr/>
          <p:nvPr/>
        </p:nvSpPr>
        <p:spPr>
          <a:xfrm>
            <a:off x="1126914" y="4402320"/>
            <a:ext cx="1056609" cy="229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4" name="직사각형 3">
            <a:hlinkClick r:id="rId4"/>
            <a:extLst>
              <a:ext uri="{FF2B5EF4-FFF2-40B4-BE49-F238E27FC236}">
                <a16:creationId xmlns:a16="http://schemas.microsoft.com/office/drawing/2014/main" id="{6FB04AE2-B0BD-EAA6-54C9-D5C2EAF998F5}"/>
              </a:ext>
            </a:extLst>
          </p:cNvPr>
          <p:cNvSpPr/>
          <p:nvPr/>
        </p:nvSpPr>
        <p:spPr>
          <a:xfrm>
            <a:off x="1126914" y="4161704"/>
            <a:ext cx="1056609" cy="212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50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A031D-712F-25F6-EA8B-E7611F136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세션 기반 인증의 문제점</a:t>
            </a:r>
          </a:p>
        </p:txBody>
      </p:sp>
      <p:pic>
        <p:nvPicPr>
          <p:cNvPr id="1026" name="Picture 2" descr="サーバーのイラスト（1台）">
            <a:extLst>
              <a:ext uri="{FF2B5EF4-FFF2-40B4-BE49-F238E27FC236}">
                <a16:creationId xmlns:a16="http://schemas.microsoft.com/office/drawing/2014/main" id="{77453C74-AD35-C416-C119-27149A21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463" y="1373874"/>
            <a:ext cx="2206525" cy="261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B22022-05FF-3069-1526-A0369DB8FAF6}"/>
              </a:ext>
            </a:extLst>
          </p:cNvPr>
          <p:cNvSpPr txBox="1"/>
          <p:nvPr/>
        </p:nvSpPr>
        <p:spPr>
          <a:xfrm>
            <a:off x="2567582" y="4162566"/>
            <a:ext cx="19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서버에 저장된 세션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6F7D6-E6EA-3D7B-FA1A-C237806027D1}"/>
              </a:ext>
            </a:extLst>
          </p:cNvPr>
          <p:cNvSpPr txBox="1"/>
          <p:nvPr/>
        </p:nvSpPr>
        <p:spPr>
          <a:xfrm>
            <a:off x="1428630" y="4795213"/>
            <a:ext cx="4200189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클라이언트 요청 시마다 세션을 확인</a:t>
            </a:r>
            <a:r>
              <a:rPr lang="en-US" altLang="ko-KR" dirty="0"/>
              <a:t>/</a:t>
            </a:r>
            <a:r>
              <a:rPr lang="ko-KR" altLang="en-US" dirty="0"/>
              <a:t>생성</a:t>
            </a:r>
            <a:r>
              <a:rPr lang="en-US" altLang="ko-KR" dirty="0"/>
              <a:t>*</a:t>
            </a:r>
            <a:r>
              <a:rPr lang="ko-KR" altLang="en-US" dirty="0"/>
              <a:t>해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서버에 부담이 있을 수 있음</a:t>
            </a:r>
            <a:endParaRPr lang="en-US" altLang="ko-KR" dirty="0"/>
          </a:p>
        </p:txBody>
      </p:sp>
      <p:pic>
        <p:nvPicPr>
          <p:cNvPr id="1028" name="Picture 4" descr="サーバーのイラスト">
            <a:extLst>
              <a:ext uri="{FF2B5EF4-FFF2-40B4-BE49-F238E27FC236}">
                <a16:creationId xmlns:a16="http://schemas.microsoft.com/office/drawing/2014/main" id="{95F0D970-E369-3711-8171-192967FB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72" y="1204262"/>
            <a:ext cx="3274895" cy="30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6B818-D3FF-0A24-7EE1-A2C92E793F05}"/>
              </a:ext>
            </a:extLst>
          </p:cNvPr>
          <p:cNvSpPr txBox="1"/>
          <p:nvPr/>
        </p:nvSpPr>
        <p:spPr>
          <a:xfrm>
            <a:off x="6545537" y="4162566"/>
            <a:ext cx="341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서버 다중화 환경에서 세션 불일치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FC243-D022-8C8C-6927-930EF83AA3D4}"/>
              </a:ext>
            </a:extLst>
          </p:cNvPr>
          <p:cNvSpPr txBox="1"/>
          <p:nvPr/>
        </p:nvSpPr>
        <p:spPr>
          <a:xfrm>
            <a:off x="6140607" y="4709318"/>
            <a:ext cx="4222631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메모리 공간에서 세션 저장소가 운용돼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각 서버 간 세션 저장소에 저장된 세션이 다름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769BB-8D9A-2F12-EFDC-6762AFA2E147}"/>
              </a:ext>
            </a:extLst>
          </p:cNvPr>
          <p:cNvSpPr txBox="1"/>
          <p:nvPr/>
        </p:nvSpPr>
        <p:spPr>
          <a:xfrm>
            <a:off x="6371435" y="5670645"/>
            <a:ext cx="3871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처음 세션 생성 서버로만 요청을 보내는 </a:t>
            </a:r>
            <a:r>
              <a:rPr lang="en-US" altLang="ko-KR" sz="1200" dirty="0"/>
              <a:t>Sticky Session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새로운 세션을 다른 서버로 전파하는 </a:t>
            </a:r>
            <a:r>
              <a:rPr lang="en-US" altLang="ko-KR" sz="1200" dirty="0"/>
              <a:t>Session Clustering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별도의 세션 저장소를 두는 </a:t>
            </a:r>
            <a:r>
              <a:rPr lang="en-US" altLang="ko-KR" sz="1200" dirty="0"/>
              <a:t>Session Storage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28447-A9E8-F046-DE11-D5FC8939D7BB}"/>
              </a:ext>
            </a:extLst>
          </p:cNvPr>
          <p:cNvSpPr txBox="1"/>
          <p:nvPr/>
        </p:nvSpPr>
        <p:spPr>
          <a:xfrm>
            <a:off x="2267802" y="5855310"/>
            <a:ext cx="2521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처음 방문하거나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세션이 만료된 경우</a:t>
            </a:r>
          </a:p>
        </p:txBody>
      </p:sp>
    </p:spTree>
    <p:extLst>
      <p:ext uri="{BB962C8B-B14F-4D97-AF65-F5344CB8AC3E}">
        <p14:creationId xmlns:p14="http://schemas.microsoft.com/office/powerpoint/2010/main" val="102242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C0B8B-37C5-7EAC-30BD-CBA46CBC5E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토큰 기반 인증</a:t>
            </a:r>
          </a:p>
        </p:txBody>
      </p:sp>
      <p:pic>
        <p:nvPicPr>
          <p:cNvPr id="2050" name="Picture 2" descr="パソコンを使う作業員のイラスト（白衣の女性）">
            <a:extLst>
              <a:ext uri="{FF2B5EF4-FFF2-40B4-BE49-F238E27FC236}">
                <a16:creationId xmlns:a16="http://schemas.microsoft.com/office/drawing/2014/main" id="{08C45F9F-8A83-77BE-D8D5-DECEE262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91" y="1383061"/>
            <a:ext cx="2618849" cy="24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サーバーのイラスト（1台）">
            <a:extLst>
              <a:ext uri="{FF2B5EF4-FFF2-40B4-BE49-F238E27FC236}">
                <a16:creationId xmlns:a16="http://schemas.microsoft.com/office/drawing/2014/main" id="{629F57AA-C99E-62A1-12B4-E66DAAF5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05" y="1478594"/>
            <a:ext cx="2283848" cy="270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45759B1-2407-19C9-5BD9-8F7AA45EC6B0}"/>
              </a:ext>
            </a:extLst>
          </p:cNvPr>
          <p:cNvCxnSpPr/>
          <p:nvPr/>
        </p:nvCxnSpPr>
        <p:spPr>
          <a:xfrm>
            <a:off x="3968048" y="1614648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065F9E-2A15-491F-C175-0FCDD54A9EC8}"/>
              </a:ext>
            </a:extLst>
          </p:cNvPr>
          <p:cNvSpPr txBox="1"/>
          <p:nvPr/>
        </p:nvSpPr>
        <p:spPr>
          <a:xfrm>
            <a:off x="5191281" y="110926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사용자의 로그인 요청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36594-A05C-9ED9-33E5-623C1FFD19BB}"/>
              </a:ext>
            </a:extLst>
          </p:cNvPr>
          <p:cNvSpPr txBox="1"/>
          <p:nvPr/>
        </p:nvSpPr>
        <p:spPr>
          <a:xfrm>
            <a:off x="5645611" y="1748371"/>
            <a:ext cx="2981907" cy="102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/>
              <a:t>데이터베이스에서 사용자 정보 불러오기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ko-KR" altLang="en-US" sz="1400" dirty="0"/>
              <a:t>사용자의 아이디와 비밀번호를 검증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ko-KR" altLang="en-US" sz="1400" dirty="0"/>
              <a:t>토큰 생성</a:t>
            </a:r>
            <a:endParaRPr lang="en-US" altLang="ko-KR" sz="1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E7BBA5-BEF1-3C61-033A-7960AF937FC8}"/>
              </a:ext>
            </a:extLst>
          </p:cNvPr>
          <p:cNvCxnSpPr>
            <a:cxnSpLocks/>
          </p:cNvCxnSpPr>
          <p:nvPr/>
        </p:nvCxnSpPr>
        <p:spPr>
          <a:xfrm flipH="1">
            <a:off x="3940427" y="3051117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628B87-25C0-8F9D-17CB-AEC6E02712F3}"/>
              </a:ext>
            </a:extLst>
          </p:cNvPr>
          <p:cNvSpPr txBox="1"/>
          <p:nvPr/>
        </p:nvSpPr>
        <p:spPr>
          <a:xfrm>
            <a:off x="5027126" y="3203812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토큰을 헤더에 담아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FE736-9157-879B-CD97-EC7E3A266FEB}"/>
              </a:ext>
            </a:extLst>
          </p:cNvPr>
          <p:cNvSpPr txBox="1"/>
          <p:nvPr/>
        </p:nvSpPr>
        <p:spPr>
          <a:xfrm>
            <a:off x="3912807" y="3719116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브라우저 저장소에 토큰 저장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B06038-D218-3D1C-360A-79EAA5AA9E50}"/>
              </a:ext>
            </a:extLst>
          </p:cNvPr>
          <p:cNvCxnSpPr/>
          <p:nvPr/>
        </p:nvCxnSpPr>
        <p:spPr>
          <a:xfrm>
            <a:off x="3940427" y="4855546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961A56-EAE8-6BA7-85D8-7999F905AA93}"/>
              </a:ext>
            </a:extLst>
          </p:cNvPr>
          <p:cNvSpPr txBox="1"/>
          <p:nvPr/>
        </p:nvSpPr>
        <p:spPr>
          <a:xfrm>
            <a:off x="5031413" y="435016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토큰을 헤더에 담아 요청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84AB7-4526-BB7F-40F9-2EAADF82227A}"/>
              </a:ext>
            </a:extLst>
          </p:cNvPr>
          <p:cNvSpPr txBox="1"/>
          <p:nvPr/>
        </p:nvSpPr>
        <p:spPr>
          <a:xfrm>
            <a:off x="4655648" y="4991601"/>
            <a:ext cx="3836308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/>
              <a:t>토큰 검증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DB</a:t>
            </a:r>
            <a:r>
              <a:rPr lang="ko-KR" altLang="en-US" sz="1400" dirty="0"/>
              <a:t> 또는 영속성 컨텍스트에서 사용자 정보 불러오기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8FBDD7-990D-FE2F-8258-B2773C6E7CA8}"/>
              </a:ext>
            </a:extLst>
          </p:cNvPr>
          <p:cNvCxnSpPr>
            <a:cxnSpLocks/>
          </p:cNvCxnSpPr>
          <p:nvPr/>
        </p:nvCxnSpPr>
        <p:spPr>
          <a:xfrm flipH="1">
            <a:off x="3936140" y="5878478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27779B-5C71-B86C-DE07-315257B2A512}"/>
              </a:ext>
            </a:extLst>
          </p:cNvPr>
          <p:cNvSpPr txBox="1"/>
          <p:nvPr/>
        </p:nvSpPr>
        <p:spPr>
          <a:xfrm>
            <a:off x="4596723" y="6031246"/>
            <a:ext cx="32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사용자 정보가 필요한 페이지 응답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6C996-CBBD-7D21-A843-D81A9E25F035}"/>
              </a:ext>
            </a:extLst>
          </p:cNvPr>
          <p:cNvSpPr txBox="1"/>
          <p:nvPr/>
        </p:nvSpPr>
        <p:spPr>
          <a:xfrm>
            <a:off x="4250317" y="6385420"/>
            <a:ext cx="3986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토큰 만료 시에는 토큰을 재발급하여 토큰을 헤더에 담아 응답</a:t>
            </a:r>
          </a:p>
        </p:txBody>
      </p:sp>
    </p:spTree>
    <p:extLst>
      <p:ext uri="{BB962C8B-B14F-4D97-AF65-F5344CB8AC3E}">
        <p14:creationId xmlns:p14="http://schemas.microsoft.com/office/powerpoint/2010/main" val="388823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EC263-2246-543A-FA8D-D623E5C2A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JSON Web Token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02B1DC4-2654-8422-EA28-82FA4E3C5D25}"/>
              </a:ext>
            </a:extLst>
          </p:cNvPr>
          <p:cNvSpPr/>
          <p:nvPr/>
        </p:nvSpPr>
        <p:spPr>
          <a:xfrm>
            <a:off x="3137847" y="2088108"/>
            <a:ext cx="5916305" cy="42103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A57D5-B814-6EF3-5AED-61A7986C2814}"/>
              </a:ext>
            </a:extLst>
          </p:cNvPr>
          <p:cNvSpPr txBox="1"/>
          <p:nvPr/>
        </p:nvSpPr>
        <p:spPr>
          <a:xfrm>
            <a:off x="5593297" y="1439839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JWT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DF1FEA-9FD0-3D55-4D0C-FCC6AF3A6FD0}"/>
              </a:ext>
            </a:extLst>
          </p:cNvPr>
          <p:cNvSpPr/>
          <p:nvPr/>
        </p:nvSpPr>
        <p:spPr>
          <a:xfrm>
            <a:off x="3789525" y="2772051"/>
            <a:ext cx="4612943" cy="12282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JSON Web Signature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88B0CBB-F978-62C4-7146-0881E55B0E91}"/>
              </a:ext>
            </a:extLst>
          </p:cNvPr>
          <p:cNvSpPr/>
          <p:nvPr/>
        </p:nvSpPr>
        <p:spPr>
          <a:xfrm>
            <a:off x="3789525" y="4316523"/>
            <a:ext cx="4612943" cy="12282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JSON Web Encryption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4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1E95-98F5-27B5-8646-65582149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2057E-795A-B497-97A0-DF78B742A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JSON Web Token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C153D7-5A2B-C188-F1C0-F012FBB020B3}"/>
              </a:ext>
            </a:extLst>
          </p:cNvPr>
          <p:cNvSpPr/>
          <p:nvPr/>
        </p:nvSpPr>
        <p:spPr>
          <a:xfrm>
            <a:off x="291689" y="2053988"/>
            <a:ext cx="5916305" cy="42103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AEBF6-28A4-669C-9C37-BA0D05131CF3}"/>
              </a:ext>
            </a:extLst>
          </p:cNvPr>
          <p:cNvSpPr txBox="1"/>
          <p:nvPr/>
        </p:nvSpPr>
        <p:spPr>
          <a:xfrm>
            <a:off x="2747139" y="1405719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JWT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20B9E4E-7092-3DB3-501B-D43BE1BB9B77}"/>
              </a:ext>
            </a:extLst>
          </p:cNvPr>
          <p:cNvSpPr/>
          <p:nvPr/>
        </p:nvSpPr>
        <p:spPr>
          <a:xfrm>
            <a:off x="943367" y="2737931"/>
            <a:ext cx="4612943" cy="12282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JSON Web Signature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420820-89D5-4D68-5213-A7FA1681F23E}"/>
              </a:ext>
            </a:extLst>
          </p:cNvPr>
          <p:cNvSpPr/>
          <p:nvPr/>
        </p:nvSpPr>
        <p:spPr>
          <a:xfrm>
            <a:off x="943367" y="4282403"/>
            <a:ext cx="4612943" cy="12282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JSON Web Encryption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74D7C-1283-42E3-23E6-88516C842CC3}"/>
              </a:ext>
            </a:extLst>
          </p:cNvPr>
          <p:cNvSpPr txBox="1"/>
          <p:nvPr/>
        </p:nvSpPr>
        <p:spPr>
          <a:xfrm>
            <a:off x="6298442" y="267310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JWS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A1BE1-5DF6-02C9-A58F-27EC8575EBF6}"/>
              </a:ext>
            </a:extLst>
          </p:cNvPr>
          <p:cNvSpPr txBox="1"/>
          <p:nvPr/>
        </p:nvSpPr>
        <p:spPr>
          <a:xfrm>
            <a:off x="6276832" y="3090798"/>
            <a:ext cx="5812810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Claim</a:t>
            </a:r>
            <a:r>
              <a:rPr lang="ko-KR" altLang="en-US" dirty="0"/>
              <a:t> 내용은 누구나 읽을 수 있으나 </a:t>
            </a:r>
            <a:r>
              <a:rPr lang="en-US" altLang="ko-KR" dirty="0"/>
              <a:t>Signature</a:t>
            </a:r>
            <a:r>
              <a:rPr lang="ko-KR" altLang="en-US" dirty="0"/>
              <a:t>가 존재해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원래 데이터에서 변조되었는지 확인 가능해 데이터 무결성 보장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9888D-0D98-7F49-B7DA-E4B7056C7199}"/>
              </a:ext>
            </a:extLst>
          </p:cNvPr>
          <p:cNvSpPr txBox="1"/>
          <p:nvPr/>
        </p:nvSpPr>
        <p:spPr>
          <a:xfrm>
            <a:off x="6298442" y="421757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JWE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0C832-0CFB-7080-8595-AEDBF258811F}"/>
              </a:ext>
            </a:extLst>
          </p:cNvPr>
          <p:cNvSpPr txBox="1"/>
          <p:nvPr/>
        </p:nvSpPr>
        <p:spPr>
          <a:xfrm>
            <a:off x="6276832" y="4635270"/>
            <a:ext cx="5407249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Claim </a:t>
            </a:r>
            <a:r>
              <a:rPr lang="ko-KR" altLang="en-US" dirty="0"/>
              <a:t>내용이 이중 암호화되어 복호화 방법을 알고 있어야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Claim </a:t>
            </a:r>
            <a:r>
              <a:rPr lang="ko-KR" altLang="en-US" dirty="0"/>
              <a:t>내용을 읽을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39221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EB4F7-21FA-A696-EB0E-2CC446ED3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JWS </a:t>
            </a:r>
            <a:r>
              <a:rPr lang="ko-KR" altLang="en-US" dirty="0"/>
              <a:t>구조</a:t>
            </a:r>
            <a:r>
              <a:rPr lang="en-US" altLang="ko-KR" dirty="0"/>
              <a:t>: Header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F9CBE3-5F30-DD07-A216-720552E78B9F}"/>
              </a:ext>
            </a:extLst>
          </p:cNvPr>
          <p:cNvGrpSpPr/>
          <p:nvPr/>
        </p:nvGrpSpPr>
        <p:grpSpPr>
          <a:xfrm>
            <a:off x="504968" y="1094879"/>
            <a:ext cx="4108817" cy="800222"/>
            <a:chOff x="504968" y="1094879"/>
            <a:chExt cx="4108817" cy="8002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9D2EA1-D3ED-9701-63BD-624AFD10A73B}"/>
                </a:ext>
              </a:extLst>
            </p:cNvPr>
            <p:cNvSpPr txBox="1"/>
            <p:nvPr/>
          </p:nvSpPr>
          <p:spPr>
            <a:xfrm>
              <a:off x="504968" y="1248770"/>
              <a:ext cx="410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err="1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xxxxx</a:t>
              </a:r>
              <a:r>
                <a:rPr lang="en-US" altLang="ko-KR" sz="3600" b="1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3600" b="1" dirty="0" err="1">
                  <a:solidFill>
                    <a:srgbClr val="0070C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yyyyy</a:t>
              </a:r>
              <a:r>
                <a:rPr lang="en-US" altLang="ko-KR" sz="3600" b="1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3600" b="1" dirty="0" err="1">
                  <a:solidFill>
                    <a:schemeClr val="accent3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zzzzz</a:t>
              </a:r>
              <a:endParaRPr lang="ko-KR" altLang="en-US" sz="36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AE941F-9D99-6625-BE7B-F3100A84AF19}"/>
                </a:ext>
              </a:extLst>
            </p:cNvPr>
            <p:cNvSpPr txBox="1"/>
            <p:nvPr/>
          </p:nvSpPr>
          <p:spPr>
            <a:xfrm>
              <a:off x="504968" y="1094881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</a:rPr>
                <a:t>헤더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838182-5446-5524-78C5-03803EECD290}"/>
                </a:ext>
              </a:extLst>
            </p:cNvPr>
            <p:cNvSpPr txBox="1"/>
            <p:nvPr/>
          </p:nvSpPr>
          <p:spPr>
            <a:xfrm>
              <a:off x="1862920" y="1094880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2"/>
                  </a:solidFill>
                </a:rPr>
                <a:t>페이로드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8640CC-952D-A7EA-67A1-7063A2CC3F63}"/>
                </a:ext>
              </a:extLst>
            </p:cNvPr>
            <p:cNvSpPr txBox="1"/>
            <p:nvPr/>
          </p:nvSpPr>
          <p:spPr>
            <a:xfrm>
              <a:off x="3238352" y="1094879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3"/>
                  </a:solidFill>
                </a:rPr>
                <a:t>서명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CEFD7E-EC1E-8BFF-9331-162E2B36105E}"/>
              </a:ext>
            </a:extLst>
          </p:cNvPr>
          <p:cNvSpPr/>
          <p:nvPr/>
        </p:nvSpPr>
        <p:spPr>
          <a:xfrm>
            <a:off x="504969" y="2217761"/>
            <a:ext cx="6264322" cy="4380932"/>
          </a:xfrm>
          <a:prstGeom prst="rect">
            <a:avLst/>
          </a:prstGeom>
          <a:solidFill>
            <a:srgbClr val="30383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90D4E-91D1-5D3A-40E0-CB38520595FB}"/>
              </a:ext>
            </a:extLst>
          </p:cNvPr>
          <p:cNvSpPr txBox="1"/>
          <p:nvPr/>
        </p:nvSpPr>
        <p:spPr>
          <a:xfrm>
            <a:off x="646296" y="2388228"/>
            <a:ext cx="31085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2400" b="0" i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alg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": </a:t>
            </a:r>
            <a:r>
              <a:rPr lang="en-US" altLang="ko-KR" sz="2400" b="0" i="0" dirty="0">
                <a:solidFill>
                  <a:srgbClr val="00FBC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"HS256"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2400" b="0" i="0" dirty="0" err="1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": </a:t>
            </a:r>
            <a:r>
              <a:rPr lang="en-US" altLang="ko-KR" sz="2400" b="0" i="0" dirty="0">
                <a:solidFill>
                  <a:srgbClr val="00FBC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"JWT"</a:t>
            </a:r>
            <a:endParaRPr lang="en-US" altLang="ko-KR" sz="24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4954B-BFEA-07CF-49DC-C5AA2318E6F7}"/>
              </a:ext>
            </a:extLst>
          </p:cNvPr>
          <p:cNvSpPr txBox="1"/>
          <p:nvPr/>
        </p:nvSpPr>
        <p:spPr>
          <a:xfrm>
            <a:off x="7151427" y="220356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암호화 방식 </a:t>
            </a:r>
            <a:r>
              <a:rPr lang="en-US" altLang="ko-KR" dirty="0" err="1">
                <a:latin typeface="+mj-ea"/>
                <a:ea typeface="+mj-ea"/>
              </a:rPr>
              <a:t>alg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B323B-35E7-8A9F-E2C2-B1038F9E15C0}"/>
              </a:ext>
            </a:extLst>
          </p:cNvPr>
          <p:cNvSpPr txBox="1"/>
          <p:nvPr/>
        </p:nvSpPr>
        <p:spPr>
          <a:xfrm>
            <a:off x="7257753" y="2578678"/>
            <a:ext cx="4501553" cy="17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HMAC with SHA-256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RSA Signature with SHA-256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ECDSA using P-256 and SHA-256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RSASSA-PKCS1-v1_5 using SHA-256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1CED1-F94E-7F03-1796-6BF77A652DEA}"/>
              </a:ext>
            </a:extLst>
          </p:cNvPr>
          <p:cNvSpPr txBox="1"/>
          <p:nvPr/>
        </p:nvSpPr>
        <p:spPr>
          <a:xfrm>
            <a:off x="7257753" y="440822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토큰 유형 </a:t>
            </a:r>
            <a:r>
              <a:rPr lang="en-US" altLang="ko-KR" dirty="0" err="1">
                <a:latin typeface="+mj-ea"/>
                <a:ea typeface="+mj-ea"/>
              </a:rPr>
              <a:t>typ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04A40-D817-645A-73C2-3601CD6A750F}"/>
              </a:ext>
            </a:extLst>
          </p:cNvPr>
          <p:cNvSpPr txBox="1"/>
          <p:nvPr/>
        </p:nvSpPr>
        <p:spPr>
          <a:xfrm>
            <a:off x="7257753" y="4900679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JWT(JWS, JWE)</a:t>
            </a:r>
            <a:r>
              <a:rPr lang="ko-KR" altLang="en-US" dirty="0"/>
              <a:t>의 경우 </a:t>
            </a:r>
            <a:r>
              <a:rPr lang="en-US" altLang="ko-KR" dirty="0"/>
              <a:t>JWT</a:t>
            </a:r>
            <a:r>
              <a:rPr lang="ko-KR" altLang="en-US" dirty="0"/>
              <a:t>를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86691-B79C-DE13-1581-2AD34E2C828D}"/>
              </a:ext>
            </a:extLst>
          </p:cNvPr>
          <p:cNvSpPr txBox="1"/>
          <p:nvPr/>
        </p:nvSpPr>
        <p:spPr>
          <a:xfrm>
            <a:off x="7257753" y="5858822"/>
            <a:ext cx="4272323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이러한 정보를 담은 </a:t>
            </a:r>
            <a:r>
              <a:rPr lang="en-US" altLang="ko-KR" dirty="0">
                <a:latin typeface="+mj-ea"/>
                <a:ea typeface="+mj-ea"/>
              </a:rPr>
              <a:t>JSON</a:t>
            </a:r>
            <a:r>
              <a:rPr lang="ko-KR" altLang="en-US" dirty="0">
                <a:latin typeface="+mj-ea"/>
                <a:ea typeface="+mj-ea"/>
              </a:rPr>
              <a:t>을 </a:t>
            </a:r>
            <a:r>
              <a:rPr lang="en-US" altLang="ko-KR" dirty="0">
                <a:latin typeface="+mj-ea"/>
                <a:ea typeface="+mj-ea"/>
              </a:rPr>
              <a:t>BASE64Url</a:t>
            </a:r>
            <a:r>
              <a:rPr lang="ko-KR" altLang="en-US" dirty="0">
                <a:latin typeface="+mj-ea"/>
                <a:ea typeface="+mj-ea"/>
              </a:rPr>
              <a:t>로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인코딩하여 토큰을 구성</a:t>
            </a:r>
          </a:p>
        </p:txBody>
      </p:sp>
    </p:spTree>
    <p:extLst>
      <p:ext uri="{BB962C8B-B14F-4D97-AF65-F5344CB8AC3E}">
        <p14:creationId xmlns:p14="http://schemas.microsoft.com/office/powerpoint/2010/main" val="8061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11024-1E0C-B2EA-8406-42B2DD393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D5E82-5EDB-1F86-BE64-01F7B25341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JWS </a:t>
            </a:r>
            <a:r>
              <a:rPr lang="ko-KR" altLang="en-US" dirty="0"/>
              <a:t>구조</a:t>
            </a:r>
            <a:r>
              <a:rPr lang="en-US" altLang="ko-KR" dirty="0"/>
              <a:t>: Claim (payload)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1A6370-D887-4A98-0C01-975479E6E3D3}"/>
              </a:ext>
            </a:extLst>
          </p:cNvPr>
          <p:cNvGrpSpPr/>
          <p:nvPr/>
        </p:nvGrpSpPr>
        <p:grpSpPr>
          <a:xfrm>
            <a:off x="504968" y="1094879"/>
            <a:ext cx="4108817" cy="800222"/>
            <a:chOff x="504968" y="1094879"/>
            <a:chExt cx="4108817" cy="8002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DB08AD-4AC6-4617-6A02-972D461B4ABD}"/>
                </a:ext>
              </a:extLst>
            </p:cNvPr>
            <p:cNvSpPr txBox="1"/>
            <p:nvPr/>
          </p:nvSpPr>
          <p:spPr>
            <a:xfrm>
              <a:off x="504968" y="1248770"/>
              <a:ext cx="410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err="1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xxxxx</a:t>
              </a:r>
              <a:r>
                <a:rPr lang="en-US" altLang="ko-KR" sz="3600" b="1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3600" b="1" dirty="0" err="1">
                  <a:solidFill>
                    <a:srgbClr val="0070C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yyyyy</a:t>
              </a:r>
              <a:r>
                <a:rPr lang="en-US" altLang="ko-KR" sz="3600" b="1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3600" b="1" dirty="0" err="1">
                  <a:solidFill>
                    <a:schemeClr val="accent3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zzzzz</a:t>
              </a:r>
              <a:endParaRPr lang="ko-KR" altLang="en-US" sz="36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CFAEAC-DE03-A948-95A5-386F70D1A526}"/>
                </a:ext>
              </a:extLst>
            </p:cNvPr>
            <p:cNvSpPr txBox="1"/>
            <p:nvPr/>
          </p:nvSpPr>
          <p:spPr>
            <a:xfrm>
              <a:off x="504968" y="1094881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</a:rPr>
                <a:t>헤더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BAC544-4917-19C2-0E15-9744E832715F}"/>
                </a:ext>
              </a:extLst>
            </p:cNvPr>
            <p:cNvSpPr txBox="1"/>
            <p:nvPr/>
          </p:nvSpPr>
          <p:spPr>
            <a:xfrm>
              <a:off x="1862920" y="1094880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2"/>
                  </a:solidFill>
                </a:rPr>
                <a:t>페이로드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5511E4-CF0A-D8AA-727C-2E5AD9AFC4C6}"/>
                </a:ext>
              </a:extLst>
            </p:cNvPr>
            <p:cNvSpPr txBox="1"/>
            <p:nvPr/>
          </p:nvSpPr>
          <p:spPr>
            <a:xfrm>
              <a:off x="3238352" y="1094879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3"/>
                  </a:solidFill>
                </a:rPr>
                <a:t>서명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38B394-2C9F-A467-1DF7-43D531612900}"/>
              </a:ext>
            </a:extLst>
          </p:cNvPr>
          <p:cNvSpPr/>
          <p:nvPr/>
        </p:nvSpPr>
        <p:spPr>
          <a:xfrm>
            <a:off x="504969" y="2217761"/>
            <a:ext cx="6264322" cy="4380932"/>
          </a:xfrm>
          <a:prstGeom prst="rect">
            <a:avLst/>
          </a:prstGeom>
          <a:solidFill>
            <a:srgbClr val="30383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74FDD-8E29-4573-9D98-922F46D5690C}"/>
              </a:ext>
            </a:extLst>
          </p:cNvPr>
          <p:cNvSpPr txBox="1"/>
          <p:nvPr/>
        </p:nvSpPr>
        <p:spPr>
          <a:xfrm>
            <a:off x="646296" y="2388228"/>
            <a:ext cx="38779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"sub": </a:t>
            </a:r>
            <a:r>
              <a:rPr lang="en-US" altLang="ko-KR" sz="2400" b="0" i="0" dirty="0">
                <a:solidFill>
                  <a:srgbClr val="00FBC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"1234567890"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"name": </a:t>
            </a:r>
            <a:r>
              <a:rPr lang="en-US" altLang="ko-KR" sz="2400" b="0" i="0" dirty="0">
                <a:solidFill>
                  <a:srgbClr val="00FBC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"John Doe"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"admin": </a:t>
            </a:r>
            <a:r>
              <a:rPr lang="en-US" altLang="ko-KR" sz="2400" b="0" i="0" dirty="0">
                <a:solidFill>
                  <a:srgbClr val="42C7F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endParaRPr lang="en-US" altLang="ko-KR" sz="2400" dirty="0">
              <a:solidFill>
                <a:srgbClr val="FFFF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400" b="0" i="0" dirty="0">
                <a:solidFill>
                  <a:srgbClr val="FFFF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74CC2-9A4B-AC7D-00C9-1AA7955FAAAD}"/>
              </a:ext>
            </a:extLst>
          </p:cNvPr>
          <p:cNvSpPr txBox="1"/>
          <p:nvPr/>
        </p:nvSpPr>
        <p:spPr>
          <a:xfrm>
            <a:off x="7151427" y="2203562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사전 정의된 </a:t>
            </a:r>
            <a:r>
              <a:rPr lang="en-US" altLang="ko-KR" dirty="0">
                <a:latin typeface="+mj-ea"/>
                <a:ea typeface="+mj-ea"/>
              </a:rPr>
              <a:t>Claim (RFC 7519)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B30DD-878B-5DFF-C359-6C8F4678A2FF}"/>
              </a:ext>
            </a:extLst>
          </p:cNvPr>
          <p:cNvSpPr txBox="1"/>
          <p:nvPr/>
        </p:nvSpPr>
        <p:spPr>
          <a:xfrm>
            <a:off x="7257753" y="2578678"/>
            <a:ext cx="2829621" cy="29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iss</a:t>
            </a:r>
            <a:r>
              <a:rPr lang="en-US" altLang="ko-KR" dirty="0"/>
              <a:t>	</a:t>
            </a:r>
            <a:r>
              <a:rPr lang="ko-KR" altLang="en-US" dirty="0"/>
              <a:t>발행자 정보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sub	</a:t>
            </a:r>
            <a:r>
              <a:rPr lang="ko-KR" altLang="en-US" dirty="0"/>
              <a:t>식별자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aud</a:t>
            </a:r>
            <a:r>
              <a:rPr lang="en-US" altLang="ko-KR" dirty="0"/>
              <a:t>	</a:t>
            </a:r>
            <a:r>
              <a:rPr lang="ko-KR" altLang="en-US" dirty="0"/>
              <a:t>의도한 수신인 정보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exp	</a:t>
            </a:r>
            <a:r>
              <a:rPr lang="ko-KR" altLang="en-US" dirty="0"/>
              <a:t>만료 시간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nbf</a:t>
            </a:r>
            <a:r>
              <a:rPr lang="en-US" altLang="ko-KR" dirty="0"/>
              <a:t>	</a:t>
            </a:r>
            <a:r>
              <a:rPr lang="ko-KR" altLang="en-US" dirty="0"/>
              <a:t>발효 시각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iat</a:t>
            </a:r>
            <a:r>
              <a:rPr lang="en-US" altLang="ko-KR" dirty="0"/>
              <a:t>	</a:t>
            </a:r>
            <a:r>
              <a:rPr lang="ko-KR" altLang="en-US" dirty="0"/>
              <a:t>발행 시각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jti</a:t>
            </a:r>
            <a:r>
              <a:rPr lang="en-US" altLang="ko-KR" dirty="0"/>
              <a:t>	JWT UID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140438-F915-A8E4-3A2C-30D8294A5D15}"/>
              </a:ext>
            </a:extLst>
          </p:cNvPr>
          <p:cNvSpPr txBox="1"/>
          <p:nvPr/>
        </p:nvSpPr>
        <p:spPr>
          <a:xfrm>
            <a:off x="7257753" y="5535276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공개 </a:t>
            </a:r>
            <a:r>
              <a:rPr lang="en-US" altLang="ko-KR" dirty="0">
                <a:latin typeface="+mj-ea"/>
                <a:ea typeface="+mj-ea"/>
              </a:rPr>
              <a:t>Claim, </a:t>
            </a:r>
            <a:r>
              <a:rPr lang="ko-KR" altLang="en-US" dirty="0">
                <a:latin typeface="+mj-ea"/>
                <a:ea typeface="+mj-ea"/>
              </a:rPr>
              <a:t>사용자 정의 </a:t>
            </a:r>
            <a:r>
              <a:rPr lang="en-US" altLang="ko-KR" dirty="0">
                <a:latin typeface="+mj-ea"/>
                <a:ea typeface="+mj-ea"/>
              </a:rPr>
              <a:t>Claim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DBCF8-0E6C-7606-F498-563F9018A78D}"/>
              </a:ext>
            </a:extLst>
          </p:cNvPr>
          <p:cNvSpPr txBox="1"/>
          <p:nvPr/>
        </p:nvSpPr>
        <p:spPr>
          <a:xfrm>
            <a:off x="7257753" y="5858822"/>
            <a:ext cx="4272323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이러한 정보를 담은 </a:t>
            </a:r>
            <a:r>
              <a:rPr lang="en-US" altLang="ko-KR" dirty="0">
                <a:latin typeface="+mj-ea"/>
                <a:ea typeface="+mj-ea"/>
              </a:rPr>
              <a:t>JSON</a:t>
            </a:r>
            <a:r>
              <a:rPr lang="ko-KR" altLang="en-US" dirty="0">
                <a:latin typeface="+mj-ea"/>
                <a:ea typeface="+mj-ea"/>
              </a:rPr>
              <a:t>을 </a:t>
            </a:r>
            <a:r>
              <a:rPr lang="en-US" altLang="ko-KR" dirty="0">
                <a:latin typeface="+mj-ea"/>
                <a:ea typeface="+mj-ea"/>
              </a:rPr>
              <a:t>BASE64Url</a:t>
            </a:r>
            <a:r>
              <a:rPr lang="ko-KR" altLang="en-US" dirty="0">
                <a:latin typeface="+mj-ea"/>
                <a:ea typeface="+mj-ea"/>
              </a:rPr>
              <a:t>로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인코딩하여 토큰을 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0370108-71F7-BB4E-F6EE-5200AB31E1DF}"/>
              </a:ext>
            </a:extLst>
          </p:cNvPr>
          <p:cNvGrpSpPr/>
          <p:nvPr/>
        </p:nvGrpSpPr>
        <p:grpSpPr>
          <a:xfrm>
            <a:off x="4722173" y="1026638"/>
            <a:ext cx="7271139" cy="966129"/>
            <a:chOff x="4722173" y="1026638"/>
            <a:chExt cx="7271139" cy="96612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876735-4BC1-0526-4111-D0A20D4546CE}"/>
                </a:ext>
              </a:extLst>
            </p:cNvPr>
            <p:cNvSpPr/>
            <p:nvPr/>
          </p:nvSpPr>
          <p:spPr>
            <a:xfrm>
              <a:off x="4722173" y="1026638"/>
              <a:ext cx="7162751" cy="966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EA2E1F-46A2-3CE9-B9B1-01C57BDDDACE}"/>
                </a:ext>
              </a:extLst>
            </p:cNvPr>
            <p:cNvSpPr txBox="1"/>
            <p:nvPr/>
          </p:nvSpPr>
          <p:spPr>
            <a:xfrm>
              <a:off x="4801156" y="1094879"/>
              <a:ext cx="7192156" cy="78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/>
                <a:t>JWS</a:t>
              </a:r>
              <a:r>
                <a:rPr lang="ko-KR" altLang="en-US" sz="1600" dirty="0"/>
                <a:t>에서는 </a:t>
              </a:r>
              <a:r>
                <a:rPr lang="en-US" altLang="ko-KR" sz="1600" dirty="0"/>
                <a:t>payload</a:t>
              </a:r>
              <a:r>
                <a:rPr lang="ko-KR" altLang="en-US" sz="1600" dirty="0"/>
                <a:t>를 암호화하지 않고 </a:t>
              </a:r>
              <a:r>
                <a:rPr lang="en-US" altLang="ko-KR" sz="1600" dirty="0"/>
                <a:t>BASE64Url</a:t>
              </a:r>
              <a:r>
                <a:rPr lang="ko-KR" altLang="en-US" sz="1600" dirty="0"/>
                <a:t>로 인코딩해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누구나 읽을 수 있으므로 비밀번호 등 </a:t>
              </a:r>
              <a:r>
                <a:rPr lang="ko-KR" altLang="en-US" sz="1600" dirty="0" err="1"/>
                <a:t>노출되서는</a:t>
              </a:r>
              <a:r>
                <a:rPr lang="ko-KR" altLang="en-US" sz="1600" dirty="0"/>
                <a:t> 안 되는 정보를 </a:t>
              </a:r>
              <a:r>
                <a:rPr lang="en-US" altLang="ko-KR" sz="1600" dirty="0"/>
                <a:t>Claim</a:t>
              </a:r>
              <a:r>
                <a:rPr lang="ko-KR" altLang="en-US" sz="1600" dirty="0"/>
                <a:t>으로 가져서는 안 된다</a:t>
              </a:r>
              <a:r>
                <a:rPr lang="en-US" altLang="ko-KR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22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428B-49F2-C238-1F2E-ED4C1F1C9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D7E12-7A1D-ACDE-42B7-365E07E47B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JWS </a:t>
            </a:r>
            <a:r>
              <a:rPr lang="ko-KR" altLang="en-US" dirty="0"/>
              <a:t>구조</a:t>
            </a:r>
            <a:r>
              <a:rPr lang="en-US" altLang="ko-KR" dirty="0"/>
              <a:t>: Signature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B8B592-B547-DB6A-87F4-00740C9AD8AE}"/>
              </a:ext>
            </a:extLst>
          </p:cNvPr>
          <p:cNvGrpSpPr/>
          <p:nvPr/>
        </p:nvGrpSpPr>
        <p:grpSpPr>
          <a:xfrm>
            <a:off x="504968" y="1094879"/>
            <a:ext cx="4108817" cy="800222"/>
            <a:chOff x="504968" y="1094879"/>
            <a:chExt cx="4108817" cy="8002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EE510D-7E90-0415-0D5C-DBC1C722E626}"/>
                </a:ext>
              </a:extLst>
            </p:cNvPr>
            <p:cNvSpPr txBox="1"/>
            <p:nvPr/>
          </p:nvSpPr>
          <p:spPr>
            <a:xfrm>
              <a:off x="504968" y="1248770"/>
              <a:ext cx="410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err="1">
                  <a:solidFill>
                    <a:srgbClr val="C0000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xxxxx</a:t>
              </a:r>
              <a:r>
                <a:rPr lang="en-US" altLang="ko-KR" sz="3600" b="1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3600" b="1" dirty="0" err="1">
                  <a:solidFill>
                    <a:srgbClr val="0070C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yyyyy</a:t>
              </a:r>
              <a:r>
                <a:rPr lang="en-US" altLang="ko-KR" sz="3600" b="1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3600" b="1" dirty="0" err="1">
                  <a:solidFill>
                    <a:schemeClr val="accent3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zzzzz</a:t>
              </a:r>
              <a:endParaRPr lang="ko-KR" altLang="en-US" sz="3600" b="1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CB794D-5807-EFE9-CE25-D5FDBBA6AFC3}"/>
                </a:ext>
              </a:extLst>
            </p:cNvPr>
            <p:cNvSpPr txBox="1"/>
            <p:nvPr/>
          </p:nvSpPr>
          <p:spPr>
            <a:xfrm>
              <a:off x="504968" y="1094881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</a:rPr>
                <a:t>헤더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A78B5F-F45F-1402-1397-7F1EF2E53FFB}"/>
                </a:ext>
              </a:extLst>
            </p:cNvPr>
            <p:cNvSpPr txBox="1"/>
            <p:nvPr/>
          </p:nvSpPr>
          <p:spPr>
            <a:xfrm>
              <a:off x="1862920" y="1094880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2"/>
                  </a:solidFill>
                </a:rPr>
                <a:t>페이로드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A539EF-80A1-6465-89DB-244E330F3ADB}"/>
                </a:ext>
              </a:extLst>
            </p:cNvPr>
            <p:cNvSpPr txBox="1"/>
            <p:nvPr/>
          </p:nvSpPr>
          <p:spPr>
            <a:xfrm>
              <a:off x="3238352" y="1094879"/>
              <a:ext cx="495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3"/>
                  </a:solidFill>
                </a:rPr>
                <a:t>서명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0B6422-C9BD-1CD7-2358-C5401D7C6A31}"/>
              </a:ext>
            </a:extLst>
          </p:cNvPr>
          <p:cNvSpPr txBox="1"/>
          <p:nvPr/>
        </p:nvSpPr>
        <p:spPr>
          <a:xfrm>
            <a:off x="504968" y="2182430"/>
            <a:ext cx="11191163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BASE64Url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ko-KR" altLang="en-US" dirty="0" err="1">
                <a:latin typeface="+mj-ea"/>
                <a:ea typeface="+mj-ea"/>
              </a:rPr>
              <a:t>인코딩된</a:t>
            </a:r>
            <a:r>
              <a:rPr lang="ko-KR" altLang="en-US" dirty="0">
                <a:latin typeface="+mj-ea"/>
                <a:ea typeface="+mj-ea"/>
              </a:rPr>
              <a:t> 헤더와 페이로드를 아래와 같이 온점으로 구분하도록 구성하여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헤더에 정의된 암호화 방식으로 암호화한 후 </a:t>
            </a:r>
            <a:r>
              <a:rPr lang="en-US" altLang="ko-KR" dirty="0">
                <a:latin typeface="+mj-ea"/>
                <a:ea typeface="+mj-ea"/>
              </a:rPr>
              <a:t>BASE64Url</a:t>
            </a:r>
            <a:r>
              <a:rPr lang="ko-KR" altLang="en-US" dirty="0">
                <a:latin typeface="+mj-ea"/>
                <a:ea typeface="+mj-ea"/>
              </a:rPr>
              <a:t>로 인코딩하여 토큰을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134FD-040F-FBBC-2214-5A39247D3BE9}"/>
              </a:ext>
            </a:extLst>
          </p:cNvPr>
          <p:cNvSpPr txBox="1"/>
          <p:nvPr/>
        </p:nvSpPr>
        <p:spPr>
          <a:xfrm>
            <a:off x="504968" y="3345191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&lt;B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헤더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&gt;.&lt;B</a:t>
            </a:r>
            <a:r>
              <a:rPr lang="ko-KR" altLang="en-US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페이로드</a:t>
            </a:r>
            <a:r>
              <a:rPr lang="en-US" altLang="ko-KR" sz="2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2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94B882-1BCE-BED8-8549-A3B52366B009}"/>
              </a:ext>
            </a:extLst>
          </p:cNvPr>
          <p:cNvGrpSpPr/>
          <p:nvPr/>
        </p:nvGrpSpPr>
        <p:grpSpPr>
          <a:xfrm>
            <a:off x="3027755" y="4168975"/>
            <a:ext cx="8911461" cy="2442409"/>
            <a:chOff x="3734001" y="3639554"/>
            <a:chExt cx="8739275" cy="244240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AB181DE-84F9-7D3E-DB07-FFDEA67F5ABA}"/>
                </a:ext>
              </a:extLst>
            </p:cNvPr>
            <p:cNvSpPr/>
            <p:nvPr/>
          </p:nvSpPr>
          <p:spPr>
            <a:xfrm>
              <a:off x="3734001" y="3639554"/>
              <a:ext cx="8699972" cy="244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5005AE-96A1-2EAE-D3B8-A16FF839D498}"/>
                </a:ext>
              </a:extLst>
            </p:cNvPr>
            <p:cNvSpPr txBox="1"/>
            <p:nvPr/>
          </p:nvSpPr>
          <p:spPr>
            <a:xfrm>
              <a:off x="3848016" y="3710046"/>
              <a:ext cx="3125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암호화 방식에 따른 토큰 생성 및 검증 과정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FAC739-C1CC-A137-FD4F-DD6D8054A1D5}"/>
                </a:ext>
              </a:extLst>
            </p:cNvPr>
            <p:cNvSpPr txBox="1"/>
            <p:nvPr/>
          </p:nvSpPr>
          <p:spPr>
            <a:xfrm>
              <a:off x="3861381" y="4031161"/>
              <a:ext cx="8611895" cy="1994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HMAC with SHA-256</a:t>
              </a: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dirty="0"/>
                <a:t>헤더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페이로드를 결합해 </a:t>
              </a:r>
              <a:r>
                <a:rPr lang="en-US" altLang="ko-KR" sz="1400" dirty="0"/>
                <a:t>SHA-256</a:t>
              </a:r>
              <a:r>
                <a:rPr lang="ko-KR" altLang="en-US" sz="1400" dirty="0"/>
                <a:t>을 통해 해시 값을 생성하고 비밀 키로 암호화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서명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해 </a:t>
              </a:r>
              <a:r>
                <a:rPr lang="en-US" altLang="ko-KR" sz="1400" dirty="0"/>
                <a:t>Signature</a:t>
              </a:r>
              <a:r>
                <a:rPr lang="ko-KR" altLang="en-US" sz="1400" dirty="0"/>
                <a:t>로 사용</a:t>
              </a:r>
              <a:endParaRPr lang="en-US" altLang="ko-KR" sz="1400" dirty="0"/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dirty="0"/>
                <a:t>토큰 검증 시 헤더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페이로드를 결합해 </a:t>
              </a:r>
              <a:r>
                <a:rPr lang="en-US" altLang="ko-KR" sz="1400" dirty="0"/>
                <a:t>SHA-256</a:t>
              </a:r>
              <a:r>
                <a:rPr lang="ko-KR" altLang="en-US" sz="1400" dirty="0"/>
                <a:t>을 통해 해시 값 생성 및 비밀 키로 서명해 </a:t>
              </a:r>
              <a:r>
                <a:rPr lang="en-US" altLang="ko-KR" sz="1400" dirty="0"/>
                <a:t>Signature </a:t>
              </a:r>
              <a:r>
                <a:rPr lang="ko-KR" altLang="en-US" sz="1400" dirty="0"/>
                <a:t>비교</a:t>
              </a:r>
              <a:endParaRPr lang="en-US" altLang="ko-KR" sz="14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RSA Signature with SHA-256</a:t>
              </a: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dirty="0"/>
                <a:t>헤더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페이로드를 결합해 </a:t>
              </a:r>
              <a:r>
                <a:rPr lang="en-US" altLang="ko-KR" sz="1400" dirty="0"/>
                <a:t>SHA-256</a:t>
              </a:r>
              <a:r>
                <a:rPr lang="ko-KR" altLang="en-US" sz="1400" dirty="0"/>
                <a:t>을 통해 해시 값을 생성하고 개인 키로 암호화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서명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하여 </a:t>
              </a:r>
              <a:r>
                <a:rPr lang="en-US" altLang="ko-KR" sz="1400" dirty="0"/>
                <a:t>Signature</a:t>
              </a:r>
              <a:r>
                <a:rPr lang="ko-KR" altLang="en-US" sz="1400" dirty="0"/>
                <a:t>로 사용</a:t>
              </a:r>
              <a:endParaRPr lang="en-US" altLang="ko-KR" sz="1400" dirty="0"/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dirty="0"/>
                <a:t>토큰 검증 시 공개 키를 통해 </a:t>
              </a:r>
              <a:r>
                <a:rPr lang="en-US" altLang="ko-KR" sz="1400" dirty="0"/>
                <a:t>Signature </a:t>
              </a:r>
              <a:r>
                <a:rPr lang="ko-KR" altLang="en-US" sz="1400" dirty="0"/>
                <a:t>복호화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서명 검증</a:t>
              </a:r>
              <a:r>
                <a:rPr lang="en-US" altLang="ko-KR" sz="14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63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06022-EBA6-7986-8149-21459F04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C9B7F-6E95-2529-A9C4-FF10633082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JWT </a:t>
            </a:r>
            <a:r>
              <a:rPr lang="ko-KR" altLang="en-US" dirty="0"/>
              <a:t>인증 과정</a:t>
            </a:r>
          </a:p>
        </p:txBody>
      </p:sp>
      <p:pic>
        <p:nvPicPr>
          <p:cNvPr id="2050" name="Picture 2" descr="パソコンを使う作業員のイラスト（白衣の女性）">
            <a:extLst>
              <a:ext uri="{FF2B5EF4-FFF2-40B4-BE49-F238E27FC236}">
                <a16:creationId xmlns:a16="http://schemas.microsoft.com/office/drawing/2014/main" id="{CFFE83D5-17D7-CB21-E027-F9A6EA7F7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91" y="1383061"/>
            <a:ext cx="2618849" cy="24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サーバーのイラスト（1台）">
            <a:extLst>
              <a:ext uri="{FF2B5EF4-FFF2-40B4-BE49-F238E27FC236}">
                <a16:creationId xmlns:a16="http://schemas.microsoft.com/office/drawing/2014/main" id="{799E83BE-2FF4-EC50-DA2F-EEEC8B20E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05" y="1478594"/>
            <a:ext cx="2283848" cy="270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DAB074A-3105-0382-A4A1-5E812B0B0306}"/>
              </a:ext>
            </a:extLst>
          </p:cNvPr>
          <p:cNvCxnSpPr/>
          <p:nvPr/>
        </p:nvCxnSpPr>
        <p:spPr>
          <a:xfrm>
            <a:off x="3968048" y="1614648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CD7474-0218-1605-4449-A69D158D29F4}"/>
              </a:ext>
            </a:extLst>
          </p:cNvPr>
          <p:cNvSpPr txBox="1"/>
          <p:nvPr/>
        </p:nvSpPr>
        <p:spPr>
          <a:xfrm>
            <a:off x="5191281" y="110926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사용자의 로그인 요청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19B76-427F-F79E-DD7F-77B5CDDCCD17}"/>
              </a:ext>
            </a:extLst>
          </p:cNvPr>
          <p:cNvSpPr txBox="1"/>
          <p:nvPr/>
        </p:nvSpPr>
        <p:spPr>
          <a:xfrm>
            <a:off x="5645611" y="1748371"/>
            <a:ext cx="2981907" cy="102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/>
              <a:t>데이터베이스에서 사용자 정보 불러오기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ko-KR" altLang="en-US" sz="1400" dirty="0"/>
              <a:t>사용자의 아이디와 비밀번호를 검증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ko-KR" altLang="en-US" sz="1400" dirty="0"/>
              <a:t>토큰 생성</a:t>
            </a:r>
            <a:endParaRPr lang="en-US" altLang="ko-KR" sz="1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76F8B4-4A4E-83B5-2FC4-AA18ECFEA58B}"/>
              </a:ext>
            </a:extLst>
          </p:cNvPr>
          <p:cNvCxnSpPr>
            <a:cxnSpLocks/>
          </p:cNvCxnSpPr>
          <p:nvPr/>
        </p:nvCxnSpPr>
        <p:spPr>
          <a:xfrm flipH="1">
            <a:off x="3940427" y="3051117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CA1AF8-425F-2868-EB3F-A76141716009}"/>
              </a:ext>
            </a:extLst>
          </p:cNvPr>
          <p:cNvSpPr txBox="1"/>
          <p:nvPr/>
        </p:nvSpPr>
        <p:spPr>
          <a:xfrm>
            <a:off x="5027124" y="3268923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토큰을 헤더에 담아 응답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6F6AA-40CA-CFCA-BEAD-BD9392DA0383}"/>
              </a:ext>
            </a:extLst>
          </p:cNvPr>
          <p:cNvSpPr txBox="1"/>
          <p:nvPr/>
        </p:nvSpPr>
        <p:spPr>
          <a:xfrm>
            <a:off x="3912807" y="3719116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브라우저 저장소에 토큰 저장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D87F376-FBBB-25CB-8FBF-0B1FFDCE6B91}"/>
              </a:ext>
            </a:extLst>
          </p:cNvPr>
          <p:cNvCxnSpPr/>
          <p:nvPr/>
        </p:nvCxnSpPr>
        <p:spPr>
          <a:xfrm>
            <a:off x="3940427" y="4855546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66A788-60B2-7459-6719-33F6FF243E44}"/>
              </a:ext>
            </a:extLst>
          </p:cNvPr>
          <p:cNvSpPr txBox="1"/>
          <p:nvPr/>
        </p:nvSpPr>
        <p:spPr>
          <a:xfrm>
            <a:off x="5027124" y="4244698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토큰을 헤더에 담아 요청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CBAF1-2F9F-DBC3-30F6-185FE2361F04}"/>
              </a:ext>
            </a:extLst>
          </p:cNvPr>
          <p:cNvSpPr txBox="1"/>
          <p:nvPr/>
        </p:nvSpPr>
        <p:spPr>
          <a:xfrm>
            <a:off x="4655648" y="4991601"/>
            <a:ext cx="3836308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/>
              <a:t>토큰 검증</a:t>
            </a:r>
            <a:endParaRPr lang="en-US" altLang="ko-KR" sz="1400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DB</a:t>
            </a:r>
            <a:r>
              <a:rPr lang="ko-KR" altLang="en-US" sz="1400" dirty="0"/>
              <a:t> 또는 영속성 컨텍스트에서 사용자 정보 불러오기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7EC64F-240D-13F4-E79E-C78AD7F4FD6B}"/>
              </a:ext>
            </a:extLst>
          </p:cNvPr>
          <p:cNvCxnSpPr>
            <a:cxnSpLocks/>
          </p:cNvCxnSpPr>
          <p:nvPr/>
        </p:nvCxnSpPr>
        <p:spPr>
          <a:xfrm flipH="1">
            <a:off x="3936140" y="5878478"/>
            <a:ext cx="45515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B6337B-8159-9AC4-01A4-FACAC4A94D5E}"/>
              </a:ext>
            </a:extLst>
          </p:cNvPr>
          <p:cNvSpPr txBox="1"/>
          <p:nvPr/>
        </p:nvSpPr>
        <p:spPr>
          <a:xfrm>
            <a:off x="4596723" y="6031246"/>
            <a:ext cx="32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사용자 정보가 필요한 페이지 응답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5C0309-7179-00C2-60DC-714A83E96F28}"/>
              </a:ext>
            </a:extLst>
          </p:cNvPr>
          <p:cNvSpPr txBox="1"/>
          <p:nvPr/>
        </p:nvSpPr>
        <p:spPr>
          <a:xfrm>
            <a:off x="4250317" y="6385420"/>
            <a:ext cx="3986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토큰 만료 시에는 토큰을 재발급하여 토큰을 헤더에 담아 응답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043308-7839-720A-7244-128D8A0F5F43}"/>
              </a:ext>
            </a:extLst>
          </p:cNvPr>
          <p:cNvSpPr/>
          <p:nvPr/>
        </p:nvSpPr>
        <p:spPr>
          <a:xfrm>
            <a:off x="4752857" y="4667937"/>
            <a:ext cx="29819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Authentication: Bearer &lt;JWT&gt;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3415AF-8A83-36AF-C9ED-4F71389A3595}"/>
              </a:ext>
            </a:extLst>
          </p:cNvPr>
          <p:cNvSpPr/>
          <p:nvPr/>
        </p:nvSpPr>
        <p:spPr>
          <a:xfrm>
            <a:off x="4752857" y="2878708"/>
            <a:ext cx="29819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Authentication: Bearer &lt;JWT&gt;</a:t>
            </a:r>
            <a:endParaRPr lang="ko-KR" altLang="en-US" sz="14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67F658-B50B-4F97-CCBF-DF51F421655A}"/>
              </a:ext>
            </a:extLst>
          </p:cNvPr>
          <p:cNvGrpSpPr/>
          <p:nvPr/>
        </p:nvGrpSpPr>
        <p:grpSpPr>
          <a:xfrm>
            <a:off x="8866076" y="4537880"/>
            <a:ext cx="2981907" cy="2006219"/>
            <a:chOff x="8866076" y="4537880"/>
            <a:chExt cx="2981907" cy="200621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17AC63-D467-6271-1BE2-8109B260CD6E}"/>
                </a:ext>
              </a:extLst>
            </p:cNvPr>
            <p:cNvSpPr/>
            <p:nvPr/>
          </p:nvSpPr>
          <p:spPr>
            <a:xfrm>
              <a:off x="8866076" y="4537880"/>
              <a:ext cx="2981907" cy="2006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EDFC99-DF0E-C920-F87B-01E38AB6BB51}"/>
                </a:ext>
              </a:extLst>
            </p:cNvPr>
            <p:cNvSpPr txBox="1"/>
            <p:nvPr/>
          </p:nvSpPr>
          <p:spPr>
            <a:xfrm>
              <a:off x="8866413" y="4601469"/>
              <a:ext cx="29546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Authentication:</a:t>
              </a:r>
              <a:r>
                <a: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스키마</a:t>
              </a:r>
              <a:r>
                <a: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 &lt;</a:t>
              </a:r>
              <a:r>
                <a: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자격 증명</a:t>
              </a:r>
              <a:r>
                <a: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&gt;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4BE195-4877-E4BA-798B-F9A1B3941A9E}"/>
                </a:ext>
              </a:extLst>
            </p:cNvPr>
            <p:cNvSpPr txBox="1"/>
            <p:nvPr/>
          </p:nvSpPr>
          <p:spPr>
            <a:xfrm>
              <a:off x="8947930" y="4878468"/>
              <a:ext cx="101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j-ea"/>
                  <a:ea typeface="+mj-ea"/>
                </a:rPr>
                <a:t>스키마 유형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A28036-4D5A-A681-A6C2-ED34B16D3271}"/>
                </a:ext>
              </a:extLst>
            </p:cNvPr>
            <p:cNvSpPr txBox="1"/>
            <p:nvPr/>
          </p:nvSpPr>
          <p:spPr>
            <a:xfrm>
              <a:off x="8958407" y="5159104"/>
              <a:ext cx="235673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Basic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Bearer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Digest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HOBA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Mutual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AWS4-HMAC-SHA256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618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6" grpId="0"/>
      <p:bldP spid="17" grpId="0"/>
      <p:bldP spid="19" grpId="0"/>
      <p:bldP spid="20" grpId="0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retendard GOV">
      <a:majorFont>
        <a:latin typeface="Pretendard GOV Black"/>
        <a:ea typeface="Pretendard GOV Black"/>
        <a:cs typeface=""/>
      </a:majorFont>
      <a:minorFont>
        <a:latin typeface="Pretendard GOV"/>
        <a:ea typeface="Pretendard GOV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</TotalTime>
  <Words>1265</Words>
  <Application>Microsoft Office PowerPoint</Application>
  <PresentationFormat>와이드스크린</PresentationFormat>
  <Paragraphs>194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Pretendard GOV</vt:lpstr>
      <vt:lpstr>Pretendard GOV Black</vt:lpstr>
      <vt:lpstr>D2Coding</vt:lpstr>
      <vt:lpstr>Symbol</vt:lpstr>
      <vt:lpstr>Arial</vt:lpstr>
      <vt:lpstr>1_Office 테마</vt:lpstr>
      <vt:lpstr>로그인 유지: 토큰 기반 인증</vt:lpstr>
      <vt:lpstr>세션 기반 인증의 문제점</vt:lpstr>
      <vt:lpstr>토큰 기반 인증</vt:lpstr>
      <vt:lpstr>JSON Web Token</vt:lpstr>
      <vt:lpstr>JSON Web Token</vt:lpstr>
      <vt:lpstr>JWS 구조: Header</vt:lpstr>
      <vt:lpstr>JWS 구조: Claim (payload)</vt:lpstr>
      <vt:lpstr>JWS 구조: Signature</vt:lpstr>
      <vt:lpstr>JWT 인증 과정</vt:lpstr>
      <vt:lpstr>JWT의 취약점</vt:lpstr>
      <vt:lpstr>JWT의 취약점 해결 방안</vt:lpstr>
      <vt:lpstr>JWT 사용 시 로그아웃 방법을 알아보기 전에!</vt:lpstr>
      <vt:lpstr>JWT 사용 시 로그아웃 방법을 알아보기 전에!</vt:lpstr>
      <vt:lpstr>Access Token과 Refresh Token</vt:lpstr>
      <vt:lpstr>Access Token과 Refresh Token</vt:lpstr>
      <vt:lpstr>Access Token과 Refresh Token</vt:lpstr>
      <vt:lpstr>JWT 사용 시 로그아웃 방법</vt:lpstr>
      <vt:lpstr>JWT를 사용하는 이유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JWT</dc:title>
  <dc:creator>Yeonjong PARK</dc:creator>
  <cp:lastModifiedBy>Yeonjong PARK</cp:lastModifiedBy>
  <cp:revision>139</cp:revision>
  <dcterms:created xsi:type="dcterms:W3CDTF">2024-12-05T13:23:13Z</dcterms:created>
  <dcterms:modified xsi:type="dcterms:W3CDTF">2025-02-20T08:48:58Z</dcterms:modified>
</cp:coreProperties>
</file>